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514" r:id="rId5"/>
    <p:sldId id="283" r:id="rId6"/>
    <p:sldId id="257" r:id="rId7"/>
    <p:sldId id="515" r:id="rId8"/>
    <p:sldId id="563" r:id="rId9"/>
    <p:sldId id="536" r:id="rId10"/>
    <p:sldId id="564" r:id="rId11"/>
    <p:sldId id="537" r:id="rId12"/>
    <p:sldId id="565" r:id="rId13"/>
    <p:sldId id="531" r:id="rId14"/>
    <p:sldId id="566" r:id="rId15"/>
    <p:sldId id="574" r:id="rId16"/>
    <p:sldId id="567" r:id="rId17"/>
    <p:sldId id="568" r:id="rId18"/>
    <p:sldId id="569" r:id="rId19"/>
    <p:sldId id="570" r:id="rId20"/>
    <p:sldId id="571" r:id="rId21"/>
    <p:sldId id="572" r:id="rId22"/>
    <p:sldId id="538" r:id="rId23"/>
    <p:sldId id="542" r:id="rId24"/>
    <p:sldId id="5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FBD350"/>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F78CE-348F-3D37-3255-02EA0E257045}" v="44" dt="2024-04-29T15:55:59.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20" d="100"/>
          <a:sy n="120"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oia.org/blog/over-2250-web-accessibility-lawsuits-filed-in-2018-could-they-triple-in-201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oia.org/blog/over-2250-web-accessibility-lawsuits-filed-in-2018-could-they-triple-in-201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esign.ncsu.edu/cud/about_ud/udprinciple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 image title slide  - Any text that looks black is HEX code </a:t>
            </a:r>
            <a:r>
              <a:rPr lang="en-US">
                <a:effectLst/>
                <a:latin typeface="Helvetica" pitchFamily="2" charset="0"/>
              </a:rPr>
              <a:t>414042. </a:t>
            </a: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11</a:t>
            </a:fld>
            <a:endParaRPr lang="en-US"/>
          </a:p>
        </p:txBody>
      </p:sp>
    </p:spTree>
    <p:extLst>
      <p:ext uri="{BB962C8B-B14F-4D97-AF65-F5344CB8AC3E}">
        <p14:creationId xmlns:p14="http://schemas.microsoft.com/office/powerpoint/2010/main" val="249767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12</a:t>
            </a:fld>
            <a:endParaRPr lang="en-US"/>
          </a:p>
        </p:txBody>
      </p:sp>
    </p:spTree>
    <p:extLst>
      <p:ext uri="{BB962C8B-B14F-4D97-AF65-F5344CB8AC3E}">
        <p14:creationId xmlns:p14="http://schemas.microsoft.com/office/powerpoint/2010/main" val="175855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a:p>
        </p:txBody>
      </p:sp>
    </p:spTree>
    <p:extLst>
      <p:ext uri="{BB962C8B-B14F-4D97-AF65-F5344CB8AC3E}">
        <p14:creationId xmlns:p14="http://schemas.microsoft.com/office/powerpoint/2010/main" val="427990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14</a:t>
            </a:fld>
            <a:endParaRPr lang="en-US"/>
          </a:p>
        </p:txBody>
      </p:sp>
    </p:spTree>
    <p:extLst>
      <p:ext uri="{BB962C8B-B14F-4D97-AF65-F5344CB8AC3E}">
        <p14:creationId xmlns:p14="http://schemas.microsoft.com/office/powerpoint/2010/main" val="244802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a:p>
        </p:txBody>
      </p:sp>
    </p:spTree>
    <p:extLst>
      <p:ext uri="{BB962C8B-B14F-4D97-AF65-F5344CB8AC3E}">
        <p14:creationId xmlns:p14="http://schemas.microsoft.com/office/powerpoint/2010/main" val="133973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16</a:t>
            </a:fld>
            <a:endParaRPr lang="en-US"/>
          </a:p>
        </p:txBody>
      </p:sp>
    </p:spTree>
    <p:extLst>
      <p:ext uri="{BB962C8B-B14F-4D97-AF65-F5344CB8AC3E}">
        <p14:creationId xmlns:p14="http://schemas.microsoft.com/office/powerpoint/2010/main" val="182096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17</a:t>
            </a:fld>
            <a:endParaRPr lang="en-US"/>
          </a:p>
        </p:txBody>
      </p:sp>
    </p:spTree>
    <p:extLst>
      <p:ext uri="{BB962C8B-B14F-4D97-AF65-F5344CB8AC3E}">
        <p14:creationId xmlns:p14="http://schemas.microsoft.com/office/powerpoint/2010/main" val="155842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18</a:t>
            </a:fld>
            <a:endParaRPr lang="en-US"/>
          </a:p>
        </p:txBody>
      </p:sp>
    </p:spTree>
    <p:extLst>
      <p:ext uri="{BB962C8B-B14F-4D97-AF65-F5344CB8AC3E}">
        <p14:creationId xmlns:p14="http://schemas.microsoft.com/office/powerpoint/2010/main" val="272776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19</a:t>
            </a:fld>
            <a:endParaRPr lang="en-US"/>
          </a:p>
        </p:txBody>
      </p:sp>
    </p:spTree>
    <p:extLst>
      <p:ext uri="{BB962C8B-B14F-4D97-AF65-F5344CB8AC3E}">
        <p14:creationId xmlns:p14="http://schemas.microsoft.com/office/powerpoint/2010/main" val="215412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20</a:t>
            </a:fld>
            <a:endParaRPr lang="en-US"/>
          </a:p>
        </p:txBody>
      </p:sp>
    </p:spTree>
    <p:extLst>
      <p:ext uri="{BB962C8B-B14F-4D97-AF65-F5344CB8AC3E}">
        <p14:creationId xmlns:p14="http://schemas.microsoft.com/office/powerpoint/2010/main" val="309620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p:cNvSpPr>
            <a:spLocks noGrp="1"/>
          </p:cNvSpPr>
          <p:nvPr>
            <p:ph type="sldNum" sz="quarter" idx="5"/>
          </p:nvPr>
        </p:nvSpPr>
        <p:spPr/>
        <p:txBody>
          <a:bodyPr/>
          <a:lstStyle/>
          <a:p>
            <a:fld id="{D46192CE-45DB-B442-A270-E30110EEEBD8}" type="slidenum">
              <a:rPr lang="en-US" smtClean="0"/>
              <a:t>3</a:t>
            </a:fld>
            <a:endParaRPr lang="en-US"/>
          </a:p>
        </p:txBody>
      </p:sp>
    </p:spTree>
    <p:extLst>
      <p:ext uri="{BB962C8B-B14F-4D97-AF65-F5344CB8AC3E}">
        <p14:creationId xmlns:p14="http://schemas.microsoft.com/office/powerpoint/2010/main" val="5446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4</a:t>
            </a:fld>
            <a:endParaRPr lang="en-GB"/>
          </a:p>
        </p:txBody>
      </p:sp>
    </p:spTree>
    <p:extLst>
      <p:ext uri="{BB962C8B-B14F-4D97-AF65-F5344CB8AC3E}">
        <p14:creationId xmlns:p14="http://schemas.microsoft.com/office/powerpoint/2010/main" val="308489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5</a:t>
            </a:fld>
            <a:endParaRPr lang="en-US"/>
          </a:p>
        </p:txBody>
      </p:sp>
    </p:spTree>
    <p:extLst>
      <p:ext uri="{BB962C8B-B14F-4D97-AF65-F5344CB8AC3E}">
        <p14:creationId xmlns:p14="http://schemas.microsoft.com/office/powerpoint/2010/main" val="212819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a:hlinkClick r:id="rId3"/>
              </a:rPr>
              <a:t>Web Content Accessibility Guidelines (WCAG)</a:t>
            </a:r>
            <a:r>
              <a:rPr lang="en-US"/>
              <a:t> are organized by four main principles, which state that content must be POUR: Perceivable, Operable, Understandable, and Robust. WCAG is the most-referenced set of standards in website accessibility </a:t>
            </a:r>
            <a:r>
              <a:rPr lang="en-US">
                <a:hlinkClick r:id="rId4"/>
              </a:rPr>
              <a:t>lawsuits</a:t>
            </a:r>
            <a:r>
              <a:rPr lang="en-US"/>
              <a:t> and is widely considered the best way to achieve accessibility.</a:t>
            </a:r>
          </a:p>
        </p:txBody>
      </p:sp>
      <p:sp>
        <p:nvSpPr>
          <p:cNvPr id="4" name="Slide Number Placeholder 3"/>
          <p:cNvSpPr>
            <a:spLocks noGrp="1"/>
          </p:cNvSpPr>
          <p:nvPr>
            <p:ph type="sldNum" sz="quarter" idx="5"/>
          </p:nvPr>
        </p:nvSpPr>
        <p:spPr/>
        <p:txBody>
          <a:bodyPr/>
          <a:lstStyle/>
          <a:p>
            <a:fld id="{87CEEDE6-A92A-0644-99D9-F2E3FD0A4DB3}" type="slidenum">
              <a:rPr lang="en-US" smtClean="0"/>
              <a:t>6</a:t>
            </a:fld>
            <a:endParaRPr lang="en-US"/>
          </a:p>
        </p:txBody>
      </p:sp>
    </p:spTree>
    <p:extLst>
      <p:ext uri="{BB962C8B-B14F-4D97-AF65-F5344CB8AC3E}">
        <p14:creationId xmlns:p14="http://schemas.microsoft.com/office/powerpoint/2010/main" val="216097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a:hlinkClick r:id="rId3"/>
              </a:rPr>
              <a:t>Web Content Accessibility Guidelines (WCAG)</a:t>
            </a:r>
            <a:r>
              <a:rPr lang="en-US"/>
              <a:t> are organized by four main principles, which state that content must be POUR: Perceivable, Operable, Understandable, and Robust. WCAG is the most-referenced set of standards in website accessibility </a:t>
            </a:r>
            <a:r>
              <a:rPr lang="en-US">
                <a:hlinkClick r:id="rId4"/>
              </a:rPr>
              <a:t>lawsuits</a:t>
            </a:r>
            <a:r>
              <a:rPr lang="en-US"/>
              <a:t> and is widely considered the best way to achieve accessibility.</a:t>
            </a:r>
          </a:p>
        </p:txBody>
      </p:sp>
      <p:sp>
        <p:nvSpPr>
          <p:cNvPr id="4" name="Slide Number Placeholder 3"/>
          <p:cNvSpPr>
            <a:spLocks noGrp="1"/>
          </p:cNvSpPr>
          <p:nvPr>
            <p:ph type="sldNum" sz="quarter" idx="5"/>
          </p:nvPr>
        </p:nvSpPr>
        <p:spPr/>
        <p:txBody>
          <a:bodyPr/>
          <a:lstStyle/>
          <a:p>
            <a:fld id="{87CEEDE6-A92A-0644-99D9-F2E3FD0A4DB3}" type="slidenum">
              <a:rPr lang="en-US" smtClean="0"/>
              <a:t>7</a:t>
            </a:fld>
            <a:endParaRPr lang="en-US"/>
          </a:p>
        </p:txBody>
      </p:sp>
    </p:spTree>
    <p:extLst>
      <p:ext uri="{BB962C8B-B14F-4D97-AF65-F5344CB8AC3E}">
        <p14:creationId xmlns:p14="http://schemas.microsoft.com/office/powerpoint/2010/main" val="26302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8</a:t>
            </a:fld>
            <a:endParaRPr lang="en-GB"/>
          </a:p>
        </p:txBody>
      </p:sp>
    </p:spTree>
    <p:extLst>
      <p:ext uri="{BB962C8B-B14F-4D97-AF65-F5344CB8AC3E}">
        <p14:creationId xmlns:p14="http://schemas.microsoft.com/office/powerpoint/2010/main" val="68206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7 Principles of Universal Design were developed in 1997 by a working group of architects, product designers, engineers and environmental design researchers, led by the late Ronald Mace in the </a:t>
            </a:r>
            <a:r>
              <a:rPr lang="en-US" b="1">
                <a:hlinkClick r:id="rId3"/>
              </a:rPr>
              <a:t>North Carolina State University </a:t>
            </a:r>
            <a:r>
              <a:rPr lang="en-US"/>
              <a:t>(NCSU). The purpose of the Principles is to guide the design of environments, products and communications. According to the Center for Universal Design in NCSU, the Principles "may be applied to evaluate existing designs, guide the design process and educate both designers and consumers about the characteristics of more usable products and environments."</a:t>
            </a:r>
          </a:p>
        </p:txBody>
      </p:sp>
      <p:sp>
        <p:nvSpPr>
          <p:cNvPr id="4" name="Slide Number Placeholder 3"/>
          <p:cNvSpPr>
            <a:spLocks noGrp="1"/>
          </p:cNvSpPr>
          <p:nvPr>
            <p:ph type="sldNum" sz="quarter" idx="5"/>
          </p:nvPr>
        </p:nvSpPr>
        <p:spPr/>
        <p:txBody>
          <a:bodyPr/>
          <a:lstStyle/>
          <a:p>
            <a:fld id="{87CEEDE6-A92A-0644-99D9-F2E3FD0A4DB3}" type="slidenum">
              <a:rPr lang="en-US" smtClean="0"/>
              <a:t>9</a:t>
            </a:fld>
            <a:endParaRPr lang="en-US"/>
          </a:p>
        </p:txBody>
      </p:sp>
    </p:spTree>
    <p:extLst>
      <p:ext uri="{BB962C8B-B14F-4D97-AF65-F5344CB8AC3E}">
        <p14:creationId xmlns:p14="http://schemas.microsoft.com/office/powerpoint/2010/main" val="4082449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rgbClr val="404042"/>
                </a:solidFill>
                <a:latin typeface="Roboto" panose="02000000000000000000" pitchFamily="2" charset="0"/>
                <a:ea typeface="Roboto" panose="02000000000000000000" pitchFamily="2" charset="0"/>
              </a:rPr>
              <a:t>vita.virginia.gov</a:t>
            </a:r>
            <a:endParaRPr lang="en-US" sz="1200">
              <a:solidFill>
                <a:srgbClr val="404042"/>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4/29/2024</a:t>
            </a:fld>
            <a:endParaRPr lang="en-US"/>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a:solidFill>
                  <a:schemeClr val="bg1"/>
                </a:solidFill>
                <a:effectLst/>
                <a:latin typeface="Rajdhani" panose="02000000000000000000" pitchFamily="2" charset="77"/>
                <a:cs typeface="Rajdhani" panose="02000000000000000000" pitchFamily="2" charset="77"/>
              </a:rPr>
              <a:t>IMAGE</a:t>
            </a:r>
            <a:endParaRPr lang="en-US" sz="160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a:xfrm>
            <a:off x="890039" y="2925456"/>
            <a:ext cx="5128832" cy="1248402"/>
          </a:xfrm>
        </p:spPr>
        <p:txBody>
          <a:bodyPr vert="horz" lIns="91440" tIns="45720" rIns="91440" bIns="45720" rtlCol="0" anchor="t">
            <a:normAutofit/>
          </a:bodyPr>
          <a:lstStyle/>
          <a:p>
            <a:r>
              <a:rPr lang="en-US" dirty="0">
                <a:latin typeface="Rajdhani"/>
                <a:ea typeface="Roboto"/>
              </a:rPr>
              <a:t>Writing Accessible Content 101</a:t>
            </a:r>
            <a:endParaRPr lang="en-US" dirty="0"/>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r>
              <a:rPr lang="en-US">
                <a:latin typeface="Roboto"/>
                <a:ea typeface="Roboto"/>
                <a:cs typeface="Roboto"/>
              </a:rPr>
              <a:t>Michelle Pinsky, UX Designer</a:t>
            </a:r>
            <a:br>
              <a:rPr lang="en-US">
                <a:latin typeface="Roboto"/>
                <a:ea typeface="Roboto"/>
                <a:cs typeface="Roboto"/>
              </a:rPr>
            </a:br>
            <a:r>
              <a:rPr lang="en-US">
                <a:latin typeface="Roboto"/>
                <a:ea typeface="Roboto"/>
                <a:cs typeface="Roboto"/>
              </a:rPr>
              <a:t>Anna Hall, UX Content Strategist</a:t>
            </a:r>
            <a:endParaRPr lang="en-US"/>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a:latin typeface="Roboto"/>
                <a:ea typeface="Roboto"/>
                <a:cs typeface="Roboto"/>
              </a:rPr>
              <a:t>March 27, 2024</a:t>
            </a:r>
            <a:endParaRPr lang="en-US"/>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141413"/>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Principle 1 – Plain Language</a:t>
            </a:r>
            <a:endParaRPr lang="en-US" dirty="0"/>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7147" y="3813440"/>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Use Plain Language</a:t>
            </a:r>
            <a:endParaRPr lang="en-US" sz="3000" dirty="0">
              <a:solidFill>
                <a:srgbClr val="1D1D1D"/>
              </a:solidFill>
              <a:latin typeface="Roboto"/>
              <a:ea typeface="Roboto"/>
              <a:cs typeface="Roboto"/>
            </a:endParaRPr>
          </a:p>
          <a:p>
            <a:pPr algn="ctr"/>
            <a:endParaRPr lang="en-US" sz="3000" dirty="0">
              <a:solidFill>
                <a:srgbClr val="FBD350"/>
              </a:solidFill>
              <a:latin typeface="Roboto"/>
              <a:ea typeface="Roboto Medium"/>
              <a:cs typeface="Roboto Medium"/>
            </a:endParaRPr>
          </a:p>
          <a:p>
            <a:pPr algn="ctr"/>
            <a:br>
              <a:rPr lang="en-US" dirty="0"/>
            </a:br>
            <a:endParaRPr lang="en-US" dirty="0"/>
          </a:p>
          <a:p>
            <a:pPr algn="ctr"/>
            <a:r>
              <a:rPr lang="en-US" sz="4000" dirty="0">
                <a:solidFill>
                  <a:srgbClr val="FBD350"/>
                </a:solidFill>
                <a:latin typeface="Roboto Medium"/>
                <a:ea typeface="Roboto Medium"/>
                <a:cs typeface="Roboto Medium"/>
              </a:rPr>
              <a:t> </a:t>
            </a:r>
            <a:br>
              <a:rPr lang="en-US" sz="4000" dirty="0">
                <a:solidFill>
                  <a:srgbClr val="FBD350"/>
                </a:solidFill>
                <a:latin typeface="Roboto Medium"/>
                <a:ea typeface="Roboto Medium"/>
                <a:cs typeface="Roboto Medium"/>
              </a:rPr>
            </a:br>
            <a:endParaRPr lang="en-US" dirty="0">
              <a:solidFill>
                <a:srgbClr val="000000"/>
              </a:solidFill>
              <a:latin typeface="Roboto"/>
              <a:ea typeface="Roboto"/>
              <a:cs typeface="Roboto"/>
            </a:endParaRPr>
          </a:p>
        </p:txBody>
      </p:sp>
    </p:spTree>
    <p:extLst>
      <p:ext uri="{BB962C8B-B14F-4D97-AF65-F5344CB8AC3E}">
        <p14:creationId xmlns:p14="http://schemas.microsoft.com/office/powerpoint/2010/main" val="5184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433046022"/>
              </p:ext>
            </p:extLst>
          </p:nvPr>
        </p:nvGraphicFramePr>
        <p:xfrm>
          <a:off x="719666" y="670277"/>
          <a:ext cx="11127045" cy="96809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What is plain language and why is it important?</a:t>
                      </a:r>
                    </a:p>
                    <a:p>
                      <a:pPr marL="0" marR="0" lvl="0" indent="0" algn="l" defTabSz="914400" rtl="0" eaLnBrk="1" fontAlgn="auto" latinLnBrk="0" hangingPunct="1">
                        <a:lnSpc>
                          <a:spcPct val="100000"/>
                        </a:lnSpc>
                        <a:spcBef>
                          <a:spcPts val="600"/>
                        </a:spcBef>
                        <a:spcAft>
                          <a:spcPts val="600"/>
                        </a:spcAft>
                        <a:buClr>
                          <a:srgbClr val="920075"/>
                        </a:buClr>
                        <a:buSzTx/>
                        <a:buFontTx/>
                        <a:buNone/>
                        <a:tabLst/>
                        <a:defRPr/>
                      </a:pPr>
                      <a:r>
                        <a:rPr lang="en-US" sz="1800" kern="1200" dirty="0">
                          <a:solidFill>
                            <a:srgbClr val="414042"/>
                          </a:solidFill>
                          <a:effectLst/>
                          <a:latin typeface="Roboto"/>
                          <a:ea typeface="+mn-ea"/>
                          <a:cs typeface="+mn-cs"/>
                        </a:rPr>
                        <a:t>Writing in “plain language” means that you are writing for a general audience to understand your material. This means writing in a way that is clear, concise, and free of technical jargon.</a:t>
                      </a:r>
                      <a:endParaRPr lang="en-US" dirty="0">
                        <a:solidFill>
                          <a:srgbClr val="414042"/>
                        </a:solidFill>
                        <a:effectLst/>
                        <a:latin typeface="Roboto"/>
                      </a:endParaRPr>
                    </a:p>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What does plain language have to do with accessibility?</a:t>
                      </a:r>
                    </a:p>
                    <a:p>
                      <a:pPr marL="0" marR="0" lvl="0" indent="0" algn="l" rtl="0" eaLnBrk="1" fontAlgn="auto" latinLnBrk="0" hangingPunct="1">
                        <a:lnSpc>
                          <a:spcPct val="100000"/>
                        </a:lnSpc>
                        <a:spcBef>
                          <a:spcPts val="600"/>
                        </a:spcBef>
                        <a:spcAft>
                          <a:spcPts val="600"/>
                        </a:spcAft>
                        <a:buClr>
                          <a:srgbClr val="920075"/>
                        </a:buClr>
                        <a:buSzTx/>
                        <a:buFontTx/>
                        <a:buNone/>
                      </a:pPr>
                      <a:r>
                        <a:rPr lang="en-US" sz="1800" kern="1200" dirty="0">
                          <a:solidFill>
                            <a:srgbClr val="414042"/>
                          </a:solidFill>
                          <a:effectLst/>
                          <a:latin typeface="Roboto"/>
                          <a:ea typeface="+mn-ea"/>
                          <a:cs typeface="+mn-cs"/>
                        </a:rPr>
                        <a:t>Writing in plain language makes information more accessible to people with cognitive or intellectual disabilities, as well as those with different native languages and educational backgrounds. </a:t>
                      </a:r>
                    </a:p>
                    <a:p>
                      <a:pPr>
                        <a:spcBef>
                          <a:spcPts val="1200"/>
                        </a:spcBef>
                        <a:spcAft>
                          <a:spcPts val="600"/>
                        </a:spcAft>
                        <a:buClr>
                          <a:srgbClr val="920075"/>
                        </a:buClr>
                      </a:pPr>
                      <a:r>
                        <a:rPr lang="en-US" sz="1800" b="1" kern="1200" dirty="0">
                          <a:solidFill>
                            <a:srgbClr val="414042"/>
                          </a:solidFill>
                          <a:effectLst/>
                          <a:latin typeface="Roboto"/>
                          <a:ea typeface="+mn-ea"/>
                          <a:cs typeface="+mn-cs"/>
                        </a:rPr>
                        <a:t>Plain Language Best Practices: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Be clear</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Be concise</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active voice and avoid passive voice</a:t>
                      </a:r>
                    </a:p>
                    <a:p>
                      <a:pPr marL="285750" marR="0" lvl="0"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Use short sentences and paragraphs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Identify and write for your audience</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Organize your document in logical reading order</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Avoid technical jargon</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dirty="0">
                          <a:effectLst/>
                        </a:rPr>
                        <a:t> </a:t>
                      </a:r>
                      <a:endParaRPr lang="en-US" sz="1600" b="1" dirty="0">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Plain Language</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147154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134490369"/>
              </p:ext>
            </p:extLst>
          </p:nvPr>
        </p:nvGraphicFramePr>
        <p:xfrm>
          <a:off x="719666" y="670277"/>
          <a:ext cx="11127045" cy="100162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Plain Language Best Practices:</a:t>
                      </a:r>
                    </a:p>
                    <a:p>
                      <a:pPr marL="285750" lvl="0" indent="-285750">
                        <a:buClr>
                          <a:srgbClr val="920075"/>
                        </a:buClr>
                        <a:buFont typeface="Arial" panose="020B0604020202020204" pitchFamily="34" charset="0"/>
                        <a:buChar char="•"/>
                      </a:pPr>
                      <a:r>
                        <a:rPr lang="en-US" sz="1800" b="0" kern="1200" dirty="0">
                          <a:solidFill>
                            <a:srgbClr val="414042"/>
                          </a:solidFill>
                          <a:effectLst/>
                          <a:latin typeface="Roboto"/>
                          <a:ea typeface="+mn-ea"/>
                          <a:cs typeface="+mn-cs"/>
                        </a:rPr>
                        <a:t>U</a:t>
                      </a:r>
                      <a:r>
                        <a:rPr lang="en-US" sz="1800" kern="1200" dirty="0">
                          <a:solidFill>
                            <a:srgbClr val="414042"/>
                          </a:solidFill>
                          <a:effectLst/>
                          <a:latin typeface="Roboto"/>
                          <a:ea typeface="+mn-ea"/>
                          <a:cs typeface="+mn-cs"/>
                        </a:rPr>
                        <a:t>se easier words, short paragraphs, and short sentences.</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Reading level should not be above 8</a:t>
                      </a:r>
                      <a:r>
                        <a:rPr lang="en-US" sz="1800" kern="1200" baseline="30000" dirty="0">
                          <a:solidFill>
                            <a:srgbClr val="414042"/>
                          </a:solidFill>
                          <a:effectLst/>
                          <a:latin typeface="Roboto"/>
                          <a:ea typeface="+mn-ea"/>
                          <a:cs typeface="+mn-cs"/>
                        </a:rPr>
                        <a:t>th</a:t>
                      </a:r>
                      <a:r>
                        <a:rPr lang="en-US" sz="1800" kern="1200" dirty="0">
                          <a:solidFill>
                            <a:srgbClr val="414042"/>
                          </a:solidFill>
                          <a:effectLst/>
                          <a:latin typeface="Roboto"/>
                          <a:ea typeface="+mn-ea"/>
                          <a:cs typeface="+mn-cs"/>
                        </a:rPr>
                        <a:t> grade level</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The Plain Writing Act of 2010 requires federal agencies to use clear communication that the public can understand and use.</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Benefits:</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People with low vision or using assistive technology</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People with cognitive disabilities</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People who are not fluent in English</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People who are busy, multi-tasking, or stressed</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Paragraphs</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Average 1-2 sentences per paragraph</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Sentences</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Average 15-20 per sentence</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Words</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Average under 2 syllables</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If you must use a long word, surround it with shorter words or put it in a short sentence</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dirty="0">
                          <a:effectLst/>
                        </a:rPr>
                        <a:t> </a:t>
                      </a:r>
                      <a:endParaRPr lang="en-US" sz="1600" b="1" dirty="0">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Plain Language</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16525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869337036"/>
              </p:ext>
            </p:extLst>
          </p:nvPr>
        </p:nvGraphicFramePr>
        <p:xfrm>
          <a:off x="719666" y="670277"/>
          <a:ext cx="11127045" cy="683107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rtl="0" eaLnBrk="1" fontAlgn="auto" latinLnBrk="0" hangingPunct="1">
                        <a:lnSpc>
                          <a:spcPct val="100000"/>
                        </a:lnSpc>
                        <a:spcBef>
                          <a:spcPts val="600"/>
                        </a:spcBef>
                        <a:spcAft>
                          <a:spcPts val="600"/>
                        </a:spcAft>
                        <a:buClrTx/>
                        <a:buSzTx/>
                        <a:buFontTx/>
                        <a:buNone/>
                      </a:pPr>
                      <a:r>
                        <a:rPr lang="en-US" sz="1800" kern="1200" dirty="0">
                          <a:solidFill>
                            <a:srgbClr val="414042"/>
                          </a:solidFill>
                          <a:effectLst/>
                          <a:latin typeface="Roboto"/>
                          <a:ea typeface="+mn-ea"/>
                          <a:cs typeface="+mn-cs"/>
                        </a:rPr>
                        <a:t>Organizing your content in a logical and well-structured manner is crucial for accessibility.  Well-organized content helps readers navigate your document and find the information they need.</a:t>
                      </a:r>
                      <a:r>
                        <a:rPr lang="en-US" dirty="0">
                          <a:solidFill>
                            <a:srgbClr val="414042"/>
                          </a:solidFill>
                          <a:effectLst/>
                          <a:latin typeface="Roboto"/>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414042"/>
                          </a:solidFill>
                          <a:effectLst/>
                          <a:latin typeface="Roboto"/>
                          <a:ea typeface="+mn-ea"/>
                          <a:cs typeface="+mn-cs"/>
                        </a:rPr>
                        <a:t>Consider the following recommendations: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Add useful headings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Use bulleted and numbered lists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Be thoughtful when formatting text</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rgbClr val="414042"/>
                          </a:solidFill>
                          <a:effectLst/>
                          <a:latin typeface="Roboto"/>
                          <a:ea typeface="+mn-ea"/>
                          <a:cs typeface="+mn-cs"/>
                        </a:rPr>
                        <a:t>Keep paragraphs short and concise</a:t>
                      </a:r>
                      <a:r>
                        <a:rPr lang="en-US" dirty="0">
                          <a:solidFill>
                            <a:srgbClr val="414042"/>
                          </a:solidFill>
                          <a:effectLst/>
                          <a:latin typeface="Roboto"/>
                        </a:rPr>
                        <a:t> </a:t>
                      </a:r>
                      <a:endParaRPr lang="en-US" sz="1800" kern="1200" dirty="0">
                        <a:solidFill>
                          <a:srgbClr val="414042"/>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Organizing Your Content</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33601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217444248"/>
              </p:ext>
            </p:extLst>
          </p:nvPr>
        </p:nvGraphicFramePr>
        <p:xfrm>
          <a:off x="719666" y="670277"/>
          <a:ext cx="11127045" cy="954379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rgbClr val="414042"/>
                          </a:solidFill>
                          <a:effectLst/>
                          <a:latin typeface="Roboto"/>
                          <a:ea typeface="+mn-ea"/>
                          <a:cs typeface="+mn-cs"/>
                        </a:rPr>
                        <a:t>Headings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Make it easier for users to scan, navigate, and locate the key information</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Are useful for both sighted users and users with cognitive or visual impairments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Roboto"/>
                          <a:ea typeface="+mn-ea"/>
                          <a:cs typeface="+mn-cs"/>
                        </a:rPr>
                        <a:t>Do</a:t>
                      </a:r>
                      <a:r>
                        <a:rPr kumimoji="0" lang="en-US" sz="1800" b="0" i="0" u="none" strike="noStrike" kern="1200" cap="none" spc="0" normalizeH="0" baseline="0" noProof="0" dirty="0">
                          <a:ln>
                            <a:noFill/>
                          </a:ln>
                          <a:solidFill>
                            <a:srgbClr val="414042"/>
                          </a:solidFill>
                          <a:effectLst/>
                          <a:uLnTx/>
                          <a:uFillTx/>
                          <a:latin typeface="Roboto"/>
                          <a:ea typeface="+mn-ea"/>
                          <a:cs typeface="+mn-cs"/>
                        </a:rPr>
                        <a:t> use correct heading structure (H1, H2, H3, H4, H5, and H6)</a:t>
                      </a:r>
                    </a:p>
                    <a:p>
                      <a:pPr marL="742950" marR="0" lvl="1"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Roboto"/>
                          <a:ea typeface="+mn-ea"/>
                          <a:cs typeface="+mn-cs"/>
                        </a:rPr>
                        <a:t>Don’t</a:t>
                      </a:r>
                      <a:r>
                        <a:rPr kumimoji="0" lang="en-US" sz="1800" b="0" i="0" u="none" strike="noStrike" kern="1200" cap="none" spc="0" normalizeH="0" baseline="0" noProof="0" dirty="0">
                          <a:ln>
                            <a:noFill/>
                          </a:ln>
                          <a:solidFill>
                            <a:srgbClr val="414042"/>
                          </a:solidFill>
                          <a:effectLst/>
                          <a:uLnTx/>
                          <a:uFillTx/>
                          <a:latin typeface="Roboto"/>
                          <a:ea typeface="+mn-ea"/>
                          <a:cs typeface="+mn-cs"/>
                        </a:rPr>
                        <a:t> use headings as a way to style your text.</a:t>
                      </a:r>
                    </a:p>
                    <a:p>
                      <a:pPr marL="742950" marR="0" lvl="1"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Roboto"/>
                          <a:ea typeface="+mn-ea"/>
                          <a:cs typeface="+mn-cs"/>
                        </a:rPr>
                        <a:t>Don’t</a:t>
                      </a:r>
                      <a:r>
                        <a:rPr kumimoji="0" lang="en-US" sz="1800" b="0" i="0" u="none" strike="noStrike" kern="1200" cap="none" spc="0" normalizeH="0" baseline="0" noProof="0" dirty="0">
                          <a:ln>
                            <a:noFill/>
                          </a:ln>
                          <a:solidFill>
                            <a:srgbClr val="414042"/>
                          </a:solidFill>
                          <a:effectLst/>
                          <a:uLnTx/>
                          <a:uFillTx/>
                          <a:latin typeface="Roboto"/>
                          <a:ea typeface="+mn-ea"/>
                          <a:cs typeface="+mn-cs"/>
                        </a:rPr>
                        <a:t> just bold headings visually.</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Roboto"/>
                          <a:ea typeface="+mn-ea"/>
                          <a:cs typeface="+mn-cs"/>
                        </a:rPr>
                        <a:t>Do</a:t>
                      </a:r>
                      <a:r>
                        <a:rPr kumimoji="0" lang="en-US" sz="1800" b="0" i="0" u="none" strike="noStrike" kern="1200" cap="none" spc="0" normalizeH="0" baseline="0" noProof="0" dirty="0">
                          <a:ln>
                            <a:noFill/>
                          </a:ln>
                          <a:solidFill>
                            <a:srgbClr val="414042"/>
                          </a:solidFill>
                          <a:effectLst/>
                          <a:uLnTx/>
                          <a:uFillTx/>
                          <a:latin typeface="Roboto"/>
                          <a:ea typeface="+mn-ea"/>
                          <a:cs typeface="+mn-cs"/>
                        </a:rPr>
                        <a:t> use headings to organize your content sections</a:t>
                      </a:r>
                    </a:p>
                    <a:p>
                      <a:pPr marL="742950" marR="0" lvl="1"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Level AAA: Section Headings</a:t>
                      </a:r>
                    </a:p>
                    <a:p>
                      <a:pPr marL="742950" marR="0" lvl="1"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Headings are like a table of contents or an outline of your page</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Roboto"/>
                          <a:ea typeface="+mn-ea"/>
                          <a:cs typeface="+mn-cs"/>
                        </a:rPr>
                        <a:t>Do</a:t>
                      </a:r>
                      <a:r>
                        <a:rPr kumimoji="0" lang="en-US" sz="1800" b="0" i="0" u="none" strike="noStrike" kern="1200" cap="none" spc="0" normalizeH="0" baseline="0" noProof="0" dirty="0">
                          <a:ln>
                            <a:noFill/>
                          </a:ln>
                          <a:solidFill>
                            <a:srgbClr val="414042"/>
                          </a:solidFill>
                          <a:effectLst/>
                          <a:uLnTx/>
                          <a:uFillTx/>
                          <a:latin typeface="Roboto"/>
                          <a:ea typeface="+mn-ea"/>
                          <a:cs typeface="+mn-cs"/>
                        </a:rPr>
                        <a:t> respect the heading hierarchy</a:t>
                      </a:r>
                    </a:p>
                    <a:p>
                      <a:pPr marL="742950" marR="0" lvl="1"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Roboto"/>
                          <a:ea typeface="+mn-ea"/>
                          <a:cs typeface="+mn-cs"/>
                        </a:rPr>
                        <a:t>Don’t</a:t>
                      </a:r>
                      <a:r>
                        <a:rPr kumimoji="0" lang="en-US" sz="1800" b="0" i="0" u="none" strike="noStrike" kern="1200" cap="none" spc="0" normalizeH="0" baseline="0" noProof="0" dirty="0">
                          <a:ln>
                            <a:noFill/>
                          </a:ln>
                          <a:solidFill>
                            <a:srgbClr val="414042"/>
                          </a:solidFill>
                          <a:effectLst/>
                          <a:uLnTx/>
                          <a:uFillTx/>
                          <a:latin typeface="Roboto"/>
                          <a:ea typeface="+mn-ea"/>
                          <a:cs typeface="+mn-cs"/>
                        </a:rPr>
                        <a:t> choose a heading by its size, but by its level in the context of the content</a:t>
                      </a:r>
                    </a:p>
                    <a:p>
                      <a:pPr marL="742950" marR="0" lvl="1"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14042"/>
                          </a:solidFill>
                          <a:effectLst/>
                          <a:uLnTx/>
                          <a:uFillTx/>
                          <a:latin typeface="Roboto"/>
                          <a:ea typeface="+mn-ea"/>
                          <a:cs typeface="+mn-cs"/>
                        </a:rPr>
                        <a:t>Don’t</a:t>
                      </a:r>
                      <a:r>
                        <a:rPr kumimoji="0" lang="en-US" sz="1800" b="0" i="0" u="none" strike="noStrike" kern="1200" cap="none" spc="0" normalizeH="0" baseline="0" noProof="0" dirty="0">
                          <a:ln>
                            <a:noFill/>
                          </a:ln>
                          <a:solidFill>
                            <a:srgbClr val="414042"/>
                          </a:solidFill>
                          <a:effectLst/>
                          <a:uLnTx/>
                          <a:uFillTx/>
                          <a:latin typeface="Roboto"/>
                          <a:ea typeface="+mn-ea"/>
                          <a:cs typeface="+mn-cs"/>
                        </a:rPr>
                        <a:t> skip heading levels</a:t>
                      </a:r>
                      <a:endParaRPr lang="en-US"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Organizing Your Content — Headings</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83357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064502258"/>
              </p:ext>
            </p:extLst>
          </p:nvPr>
        </p:nvGraphicFramePr>
        <p:xfrm>
          <a:off x="719666" y="670277"/>
          <a:ext cx="11127045" cy="939139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chemeClr val="tx1"/>
                          </a:solidFill>
                          <a:effectLst/>
                          <a:latin typeface="Roboto"/>
                          <a:ea typeface="+mn-ea"/>
                          <a:cs typeface="+mn-cs"/>
                        </a:rPr>
                        <a:t>Lists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b="0" kern="1200" dirty="0">
                          <a:solidFill>
                            <a:schemeClr val="tx1"/>
                          </a:solidFill>
                          <a:effectLst/>
                          <a:latin typeface="Roboto"/>
                          <a:ea typeface="+mn-ea"/>
                          <a:cs typeface="+mn-cs"/>
                        </a:rPr>
                        <a:t>Highlight levels on importance</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chemeClr val="tx1"/>
                          </a:solidFill>
                          <a:effectLst/>
                          <a:latin typeface="Roboto"/>
                          <a:ea typeface="+mn-ea"/>
                          <a:cs typeface="+mn-cs"/>
                        </a:rPr>
                        <a:t>Help the user understand the order in which things happen</a:t>
                      </a:r>
                      <a:endParaRPr lang="en-US" sz="1800" b="1" kern="1200" dirty="0">
                        <a:solidFill>
                          <a:schemeClr val="tx1"/>
                        </a:solidFill>
                        <a:effectLst/>
                        <a:latin typeface="Roboto"/>
                        <a:ea typeface="+mn-ea"/>
                        <a:cs typeface="+mn-cs"/>
                      </a:endParaRP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chemeClr val="tx1"/>
                          </a:solidFill>
                          <a:effectLst/>
                          <a:latin typeface="Roboto"/>
                          <a:ea typeface="+mn-ea"/>
                          <a:cs typeface="+mn-cs"/>
                        </a:rPr>
                        <a:t>Help readers skim and scan</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chemeClr val="tx1"/>
                          </a:solidFill>
                          <a:effectLst/>
                          <a:latin typeface="Roboto"/>
                          <a:ea typeface="+mn-ea"/>
                          <a:cs typeface="+mn-cs"/>
                        </a:rPr>
                        <a:t>Make it easy to identify all steps in a process</a:t>
                      </a:r>
                      <a:r>
                        <a:rPr lang="en-US" dirty="0">
                          <a:effectLst/>
                          <a:latin typeface="Roboto"/>
                        </a:rPr>
                        <a:t> </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b="1" kern="1200" dirty="0">
                          <a:solidFill>
                            <a:schemeClr val="tx1"/>
                          </a:solidFill>
                          <a:effectLst/>
                          <a:latin typeface="Roboto"/>
                          <a:ea typeface="+mn-ea"/>
                          <a:cs typeface="+mn-cs"/>
                        </a:rPr>
                        <a:t>Do</a:t>
                      </a:r>
                      <a:r>
                        <a:rPr lang="en-US" sz="1800" kern="1200" dirty="0">
                          <a:solidFill>
                            <a:schemeClr val="tx1"/>
                          </a:solidFill>
                          <a:effectLst/>
                          <a:latin typeface="Roboto"/>
                          <a:ea typeface="+mn-ea"/>
                          <a:cs typeface="+mn-cs"/>
                        </a:rPr>
                        <a:t> consider using lists if you have three or more items broken up by a comma</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b="1" kern="1200" dirty="0">
                          <a:solidFill>
                            <a:schemeClr val="tx1"/>
                          </a:solidFill>
                          <a:effectLst/>
                          <a:latin typeface="Roboto"/>
                          <a:ea typeface="+mn-ea"/>
                          <a:cs typeface="+mn-cs"/>
                        </a:rPr>
                        <a:t>Do</a:t>
                      </a:r>
                      <a:r>
                        <a:rPr lang="en-US" sz="1800" kern="1200" dirty="0">
                          <a:solidFill>
                            <a:schemeClr val="tx1"/>
                          </a:solidFill>
                          <a:effectLst/>
                          <a:latin typeface="Roboto"/>
                          <a:ea typeface="+mn-ea"/>
                          <a:cs typeface="+mn-cs"/>
                        </a:rPr>
                        <a:t> make sure bulleted or numbered lists are formatted as lists</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b="1" kern="1200" dirty="0">
                          <a:solidFill>
                            <a:schemeClr val="tx1"/>
                          </a:solidFill>
                          <a:effectLst/>
                          <a:latin typeface="Roboto"/>
                          <a:ea typeface="+mn-ea"/>
                          <a:cs typeface="+mn-cs"/>
                        </a:rPr>
                        <a:t>Don’t</a:t>
                      </a:r>
                      <a:r>
                        <a:rPr lang="en-US" sz="1800" kern="1200" dirty="0">
                          <a:solidFill>
                            <a:schemeClr val="tx1"/>
                          </a:solidFill>
                          <a:effectLst/>
                          <a:latin typeface="Roboto"/>
                          <a:ea typeface="+mn-ea"/>
                          <a:cs typeface="+mn-cs"/>
                        </a:rPr>
                        <a:t> just use symbols and numbers</a:t>
                      </a:r>
                    </a:p>
                    <a:p>
                      <a:pPr marL="742950" marR="0" lvl="1"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chemeClr val="tx1"/>
                          </a:solidFill>
                          <a:effectLst/>
                          <a:latin typeface="Roboto"/>
                          <a:ea typeface="+mn-ea"/>
                          <a:cs typeface="+mn-cs"/>
                        </a:rPr>
                        <a:t>Screen readers won’t know those items are related</a:t>
                      </a:r>
                    </a:p>
                    <a:p>
                      <a:pPr marL="742950" marR="0" lvl="1"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chemeClr val="tx1"/>
                          </a:solidFill>
                          <a:effectLst/>
                          <a:latin typeface="Roboto"/>
                          <a:ea typeface="+mn-ea"/>
                          <a:cs typeface="+mn-cs"/>
                        </a:rPr>
                        <a:t>Screen readers will read a properly formatted list as a list with the number of items and identify sub-lists as nested lists with the number of items</a:t>
                      </a:r>
                    </a:p>
                    <a:p>
                      <a:pPr marL="285750" marR="0" lvl="0" indent="-285750" algn="l" rtl="0" eaLnBrk="1" fontAlgn="auto" latinLnBrk="0" hangingPunct="1">
                        <a:lnSpc>
                          <a:spcPct val="100000"/>
                        </a:lnSpc>
                        <a:spcBef>
                          <a:spcPts val="600"/>
                        </a:spcBef>
                        <a:spcAft>
                          <a:spcPts val="600"/>
                        </a:spcAft>
                        <a:buClrTx/>
                        <a:buSzTx/>
                        <a:buFont typeface="Arial" panose="020B0604020202020204" pitchFamily="34" charset="0"/>
                        <a:buChar char="•"/>
                      </a:pPr>
                      <a:endParaRPr lang="en-U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Organizing Your Content — Lists</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113483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512472952"/>
              </p:ext>
            </p:extLst>
          </p:nvPr>
        </p:nvGraphicFramePr>
        <p:xfrm>
          <a:off x="719666" y="670277"/>
          <a:ext cx="11127045" cy="89240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400"/>
                        </a:spcAft>
                        <a:buClr>
                          <a:srgbClr val="920075"/>
                        </a:buClr>
                      </a:pPr>
                      <a:r>
                        <a:rPr lang="en-US" sz="1800" b="1" kern="1200" dirty="0">
                          <a:solidFill>
                            <a:srgbClr val="414042"/>
                          </a:solidFill>
                          <a:effectLst/>
                          <a:latin typeface="Roboto"/>
                          <a:ea typeface="+mn-ea"/>
                          <a:cs typeface="+mn-cs"/>
                        </a:rPr>
                        <a:t>Text Formatting</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bold and italics for emphasis only, never for visual headings.</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semantic markup for headings (header tags, H2, H3, H4)</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Never underline text; underlining should be strictly reserved for hyperlinks.</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word notifications to emphasize content, such as “NOTE:” or “IMPORTANT:”</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Keep text left aligned. </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clean, simple typography. Don’t mix fonts within the body.</a:t>
                      </a:r>
                    </a:p>
                    <a:p>
                      <a:pPr>
                        <a:buClr>
                          <a:srgbClr val="920075"/>
                        </a:buClr>
                      </a:pPr>
                      <a:endParaRPr lang="en-US" sz="1800" kern="1200" dirty="0">
                        <a:solidFill>
                          <a:srgbClr val="414042"/>
                        </a:solidFill>
                        <a:effectLst/>
                        <a:latin typeface="Roboto"/>
                        <a:ea typeface="+mn-ea"/>
                        <a:cs typeface="+mn-cs"/>
                      </a:endParaRPr>
                    </a:p>
                    <a:p>
                      <a:pPr>
                        <a:spcAft>
                          <a:spcPts val="400"/>
                        </a:spcAft>
                        <a:buClr>
                          <a:srgbClr val="920075"/>
                        </a:buClr>
                      </a:pPr>
                      <a:r>
                        <a:rPr lang="en-US" sz="1800" b="1" kern="1200" dirty="0">
                          <a:solidFill>
                            <a:srgbClr val="414042"/>
                          </a:solidFill>
                          <a:effectLst/>
                          <a:latin typeface="Roboto"/>
                          <a:ea typeface="+mn-ea"/>
                          <a:cs typeface="+mn-cs"/>
                        </a:rPr>
                        <a:t>Paragraphs</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short sentences and paragraphs.</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Break your text up into digestible sections.</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headings to make text skimmable.</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Create a hierarchy of information: your most important points should stand out.</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lists to summarize long or complex content.</a:t>
                      </a:r>
                    </a:p>
                    <a:p>
                      <a:pPr marL="28575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Make it easy to follow. Present steps chronologically, in the order your user and agency will follow them.</a:t>
                      </a:r>
                      <a:r>
                        <a:rPr lang="en-US" dirty="0">
                          <a:solidFill>
                            <a:srgbClr val="414042"/>
                          </a:solidFill>
                          <a:effectLst/>
                          <a:latin typeface="Roboto"/>
                        </a:rPr>
                        <a:t> </a:t>
                      </a:r>
                      <a:endParaRPr lang="en-US" sz="1800" kern="1200" dirty="0">
                        <a:solidFill>
                          <a:schemeClr val="tx1"/>
                        </a:solidFill>
                        <a:effectLst/>
                        <a:latin typeface="Roboto"/>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fontScale="92500"/>
          </a:bodyPr>
          <a:lstStyle/>
          <a:p>
            <a:r>
              <a:rPr lang="en-US" sz="2600" dirty="0">
                <a:latin typeface="Roboto"/>
                <a:ea typeface="Roboto"/>
                <a:cs typeface="Roboto"/>
              </a:rPr>
              <a:t>Organizing Your Content — Formatting &amp; Paragraphs</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80425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637775504"/>
              </p:ext>
            </p:extLst>
          </p:nvPr>
        </p:nvGraphicFramePr>
        <p:xfrm>
          <a:off x="719666" y="670277"/>
          <a:ext cx="11127045" cy="992479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b="1" kern="1200" dirty="0">
                          <a:solidFill>
                            <a:srgbClr val="414042"/>
                          </a:solidFill>
                          <a:effectLst/>
                          <a:latin typeface="Roboto"/>
                          <a:ea typeface="+mn-ea"/>
                          <a:cs typeface="+mn-cs"/>
                        </a:rPr>
                        <a:t>What are meaningful links?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414042"/>
                          </a:solidFill>
                          <a:effectLst/>
                          <a:latin typeface="Roboto" panose="02000000000000000000" pitchFamily="2" charset="0"/>
                          <a:ea typeface="Roboto" panose="02000000000000000000" pitchFamily="2" charset="0"/>
                          <a:cs typeface="Roboto" panose="02000000000000000000" pitchFamily="2" charset="0"/>
                        </a:rPr>
                        <a:t>Meaningful link text tells the user where a clickable hyperlink is directing them or what they should expect to find when they click the link</a:t>
                      </a:r>
                      <a:r>
                        <a:rPr lang="en-US" sz="1800" kern="1200" dirty="0">
                          <a:solidFill>
                            <a:srgbClr val="414042"/>
                          </a:solidFill>
                          <a:effectLst/>
                          <a:latin typeface="Roboto"/>
                          <a:ea typeface="+mn-ea"/>
                          <a:cs typeface="+mn-cs"/>
                        </a:rPr>
                        <a:t>. To be meaningful, the linked text should also be unique within a page and be purposeful when read out of context.</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rgbClr val="414042"/>
                          </a:solidFill>
                          <a:effectLst/>
                          <a:latin typeface="Roboto"/>
                          <a:ea typeface="+mn-ea"/>
                          <a:cs typeface="+mn-cs"/>
                        </a:rPr>
                        <a:t>Why is it important?</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414042"/>
                          </a:solidFill>
                          <a:effectLst/>
                          <a:latin typeface="Roboto"/>
                          <a:ea typeface="+mn-ea"/>
                          <a:cs typeface="+mn-cs"/>
                        </a:rPr>
                        <a:t>Users of assistive technology or those with motor impairments will often access links on a page by pulling up a links list or use shortcut keys to skip from link to link. Therefore, link text should clearly define the purpose of the link without having to read the surrounding text.</a:t>
                      </a:r>
                      <a:endParaRPr lang="en-US" dirty="0">
                        <a:solidFill>
                          <a:srgbClr val="414042"/>
                        </a:solidFill>
                        <a:effectLst/>
                        <a:latin typeface="Roboto"/>
                      </a:endParaRPr>
                    </a:p>
                    <a:p>
                      <a:pPr>
                        <a:spcBef>
                          <a:spcPts val="1200"/>
                        </a:spcBef>
                        <a:spcAft>
                          <a:spcPts val="600"/>
                        </a:spcAft>
                      </a:pPr>
                      <a:r>
                        <a:rPr lang="en-US" sz="1800" b="1" kern="1200" dirty="0">
                          <a:solidFill>
                            <a:srgbClr val="414042"/>
                          </a:solidFill>
                          <a:effectLst/>
                          <a:latin typeface="Roboto"/>
                          <a:ea typeface="+mn-ea"/>
                          <a:cs typeface="+mn-cs"/>
                        </a:rPr>
                        <a:t>Best Practices:</a:t>
                      </a:r>
                    </a:p>
                    <a:p>
                      <a:pPr marL="285750" lvl="0" indent="-285750">
                        <a:spcBef>
                          <a:spcPts val="0"/>
                        </a:spcBef>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Write descriptive link text that makes sense out of context — avoid “click here”</a:t>
                      </a:r>
                    </a:p>
                    <a:p>
                      <a:pPr marL="285750" lvl="0" indent="-285750">
                        <a:spcBef>
                          <a:spcPts val="0"/>
                        </a:spcBef>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Limit links to 100 characters</a:t>
                      </a:r>
                    </a:p>
                    <a:p>
                      <a:pPr marL="285750" lvl="0" indent="-285750">
                        <a:spcBef>
                          <a:spcPts val="0"/>
                        </a:spcBef>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unique link text where possible</a:t>
                      </a:r>
                    </a:p>
                    <a:p>
                      <a:pPr marL="285750" marR="0" lvl="0" indent="-285750" algn="l" defTabSz="914400" rtl="0" eaLnBrk="1" fontAlgn="auto" latinLnBrk="0" hangingPunct="1">
                        <a:lnSpc>
                          <a:spcPct val="100000"/>
                        </a:lnSpc>
                        <a:spcBef>
                          <a:spcPts val="0"/>
                        </a:spcBef>
                        <a:spcAft>
                          <a:spcPts val="400"/>
                        </a:spcAft>
                        <a:buClr>
                          <a:srgbClr val="920075"/>
                        </a:buClr>
                        <a:buSzTx/>
                        <a:buFont typeface="Arial" panose="020B0604020202020204" pitchFamily="34" charset="0"/>
                        <a:buChar char="•"/>
                        <a:tabLst/>
                        <a:defRPr/>
                      </a:pPr>
                      <a:r>
                        <a:rPr lang="en-US" sz="1800" b="1" kern="1200" dirty="0">
                          <a:solidFill>
                            <a:srgbClr val="414042"/>
                          </a:solidFill>
                          <a:effectLst/>
                          <a:latin typeface="Roboto"/>
                          <a:ea typeface="+mn-ea"/>
                          <a:cs typeface="+mn-cs"/>
                        </a:rPr>
                        <a:t>Don’t</a:t>
                      </a:r>
                      <a:r>
                        <a:rPr lang="en-US" sz="1800" kern="1200" dirty="0">
                          <a:solidFill>
                            <a:srgbClr val="414042"/>
                          </a:solidFill>
                          <a:effectLst/>
                          <a:latin typeface="Roboto"/>
                          <a:ea typeface="+mn-ea"/>
                          <a:cs typeface="+mn-cs"/>
                        </a:rPr>
                        <a:t> use raw URLs –</a:t>
                      </a:r>
                      <a:r>
                        <a:rPr lang="en-US" sz="1800" kern="1200" dirty="0">
                          <a:solidFill>
                            <a:schemeClr val="tx1"/>
                          </a:solidFill>
                          <a:effectLst/>
                          <a:latin typeface="Roboto"/>
                          <a:ea typeface="+mn-ea"/>
                          <a:cs typeface="+mn-cs"/>
                        </a:rPr>
                        <a:t> </a:t>
                      </a:r>
                      <a:r>
                        <a:rPr lang="en-US" sz="1800" u="sng" kern="1200" dirty="0">
                          <a:solidFill>
                            <a:schemeClr val="accent5"/>
                          </a:solidFill>
                          <a:effectLst/>
                          <a:latin typeface="Roboto"/>
                          <a:ea typeface="+mn-ea"/>
                          <a:cs typeface="+mn-cs"/>
                        </a:rPr>
                        <a:t>https://www.yourwebsite.com/x1y2z3</a:t>
                      </a:r>
                    </a:p>
                    <a:p>
                      <a:pPr marL="742950" marR="0" lvl="1" indent="-285750" algn="l" defTabSz="914400" rtl="0" eaLnBrk="1" fontAlgn="auto" latinLnBrk="0" hangingPunct="1">
                        <a:lnSpc>
                          <a:spcPct val="100000"/>
                        </a:lnSpc>
                        <a:spcBef>
                          <a:spcPts val="0"/>
                        </a:spcBef>
                        <a:spcAft>
                          <a:spcPts val="4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Screen readers will read it out to users, no matter how long it is</a:t>
                      </a:r>
                    </a:p>
                    <a:p>
                      <a:pPr marL="285750" marR="0" lvl="0" indent="-285750" algn="l" defTabSz="914400" rtl="0" eaLnBrk="1" fontAlgn="auto" latinLnBrk="0" hangingPunct="1">
                        <a:lnSpc>
                          <a:spcPct val="100000"/>
                        </a:lnSpc>
                        <a:spcBef>
                          <a:spcPts val="0"/>
                        </a:spcBef>
                        <a:spcAft>
                          <a:spcPts val="400"/>
                        </a:spcAft>
                        <a:buClr>
                          <a:srgbClr val="920075"/>
                        </a:buClr>
                        <a:buSzTx/>
                        <a:buFont typeface="Arial" panose="020B0604020202020204" pitchFamily="34" charset="0"/>
                        <a:buChar char="•"/>
                        <a:tabLst/>
                        <a:defRPr/>
                      </a:pPr>
                      <a:r>
                        <a:rPr lang="en-US" sz="1800" b="1" kern="1200" dirty="0">
                          <a:solidFill>
                            <a:srgbClr val="414042"/>
                          </a:solidFill>
                          <a:effectLst/>
                          <a:latin typeface="Roboto"/>
                          <a:ea typeface="+mn-ea"/>
                          <a:cs typeface="+mn-cs"/>
                        </a:rPr>
                        <a:t>Don’t</a:t>
                      </a:r>
                      <a:r>
                        <a:rPr lang="en-US" sz="1800" kern="1200" dirty="0">
                          <a:solidFill>
                            <a:srgbClr val="414042"/>
                          </a:solidFill>
                          <a:effectLst/>
                          <a:latin typeface="Roboto"/>
                          <a:ea typeface="+mn-ea"/>
                          <a:cs typeface="+mn-cs"/>
                        </a:rPr>
                        <a:t> underline anything that isn’t a link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Use Meaningful Link Text</a:t>
            </a:r>
            <a:endParaRPr lang="en-US" dirty="0">
              <a:cs typeface="Roboto" panose="02000000000000000000" pitchFamily="2" charset="0"/>
            </a:endParaRPr>
          </a:p>
        </p:txBody>
      </p:sp>
    </p:spTree>
    <p:extLst>
      <p:ext uri="{BB962C8B-B14F-4D97-AF65-F5344CB8AC3E}">
        <p14:creationId xmlns:p14="http://schemas.microsoft.com/office/powerpoint/2010/main" val="167187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94798"/>
              </p:ext>
            </p:extLst>
          </p:nvPr>
        </p:nvGraphicFramePr>
        <p:xfrm>
          <a:off x="719666" y="670277"/>
          <a:ext cx="11127045" cy="934567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b="1" kern="1200" dirty="0">
                          <a:solidFill>
                            <a:srgbClr val="414042"/>
                          </a:solidFill>
                          <a:effectLst/>
                          <a:latin typeface="Roboto"/>
                          <a:ea typeface="+mn-ea"/>
                          <a:cs typeface="+mn-cs"/>
                        </a:rPr>
                        <a:t>What is alternative text (“alt text”) and why is it important for accessibility?</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414042"/>
                          </a:solidFill>
                          <a:effectLst/>
                          <a:latin typeface="Roboto" panose="02000000000000000000" pitchFamily="2" charset="0"/>
                          <a:ea typeface="Roboto" panose="02000000000000000000" pitchFamily="2" charset="0"/>
                          <a:cs typeface="Roboto" panose="02000000000000000000" pitchFamily="2" charset="0"/>
                        </a:rPr>
                        <a:t>Alternative (Alt) Text is meant to convey the “why” of the image as it relates to the content of a document or webpage. It is read aloud to users by screen reader software, and it is indexed by search engines. It also displays on the page if the image fails to load</a:t>
                      </a:r>
                      <a:r>
                        <a:rPr lang="en-US" sz="1800" kern="1200" dirty="0">
                          <a:solidFill>
                            <a:srgbClr val="414042"/>
                          </a:solidFill>
                          <a:effectLst/>
                          <a:latin typeface="Roboto"/>
                          <a:ea typeface="+mn-ea"/>
                          <a:cs typeface="+mn-cs"/>
                        </a:rPr>
                        <a:t>.</a:t>
                      </a:r>
                      <a:endParaRPr lang="en-US" dirty="0">
                        <a:solidFill>
                          <a:srgbClr val="414042"/>
                        </a:solidFill>
                        <a:effectLst/>
                        <a:latin typeface="Roboto"/>
                      </a:endParaRPr>
                    </a:p>
                    <a:p>
                      <a:pPr>
                        <a:spcBef>
                          <a:spcPts val="1200"/>
                        </a:spcBef>
                        <a:spcAft>
                          <a:spcPts val="600"/>
                        </a:spcAft>
                      </a:pPr>
                      <a:r>
                        <a:rPr lang="en-US" sz="1800" b="1" kern="1200" dirty="0">
                          <a:solidFill>
                            <a:srgbClr val="414042"/>
                          </a:solidFill>
                          <a:effectLst/>
                          <a:latin typeface="Roboto"/>
                          <a:ea typeface="+mn-ea"/>
                          <a:cs typeface="+mn-cs"/>
                        </a:rPr>
                        <a:t>Best Practices: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Add alt text to all non-decorative images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Keep it short and descriptive (aim for 80-125 characters)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Don’t include “image of” or “photo of” in the description</a:t>
                      </a:r>
                    </a:p>
                    <a:p>
                      <a:pPr marL="285750" marR="0" lvl="0"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Leave alt text blank if the image is purely decorative</a:t>
                      </a:r>
                    </a:p>
                    <a:p>
                      <a:pPr marL="285750" marR="0" lvl="0"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endParaRPr lang="en-US" sz="1800" b="0" dirty="0">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None/>
                        <a:tabLst/>
                        <a:defRPr/>
                      </a:pPr>
                      <a:r>
                        <a:rPr lang="en-US" sz="1800" b="1" dirty="0">
                          <a:solidFill>
                            <a:srgbClr val="414042"/>
                          </a:solidFill>
                          <a:effectLst/>
                          <a:latin typeface="Roboto"/>
                          <a:ea typeface="Roboto"/>
                          <a:cs typeface="Times New Roman"/>
                        </a:rPr>
                        <a:t>Additional Tips:</a:t>
                      </a:r>
                    </a:p>
                    <a:p>
                      <a:pPr marL="285750" marR="0" lvl="0"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b="0" dirty="0">
                          <a:solidFill>
                            <a:srgbClr val="414042"/>
                          </a:solidFill>
                          <a:effectLst/>
                          <a:latin typeface="Roboto"/>
                          <a:ea typeface="Roboto"/>
                          <a:cs typeface="Times New Roman"/>
                        </a:rPr>
                        <a:t>Try using the object-action-context method (developed by Alex Chen) for writing alt text</a:t>
                      </a:r>
                    </a:p>
                    <a:p>
                      <a:pPr marL="742950" marR="0" lvl="1"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b="0" dirty="0">
                          <a:solidFill>
                            <a:srgbClr val="414042"/>
                          </a:solidFill>
                          <a:effectLst/>
                          <a:latin typeface="Roboto"/>
                          <a:ea typeface="Roboto"/>
                          <a:cs typeface="Times New Roman"/>
                        </a:rPr>
                        <a:t>The object is the main focus. The action describes what the object is doing. The context describes the surrounding environment.</a:t>
                      </a:r>
                    </a:p>
                    <a:p>
                      <a:pPr marL="285750" marR="0" lvl="0"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b="0" dirty="0">
                          <a:solidFill>
                            <a:srgbClr val="414042"/>
                          </a:solidFill>
                          <a:effectLst/>
                          <a:latin typeface="Roboto"/>
                          <a:ea typeface="Roboto"/>
                          <a:cs typeface="Times New Roman"/>
                        </a:rPr>
                        <a:t>Be very careful about how you describe humans in alt text</a:t>
                      </a:r>
                    </a:p>
                    <a:p>
                      <a:pPr marL="742950" marR="0" lvl="1"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b="0" dirty="0">
                          <a:solidFill>
                            <a:srgbClr val="414042"/>
                          </a:solidFill>
                          <a:effectLst/>
                          <a:latin typeface="Roboto"/>
                          <a:ea typeface="Roboto"/>
                          <a:cs typeface="Times New Roman"/>
                        </a:rPr>
                        <a:t>Avoid describing someone’s appearance unless it’s relevant to the content</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rgbClr val="414042"/>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Write Descriptive Alt Text</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258807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424095610"/>
              </p:ext>
            </p:extLst>
          </p:nvPr>
        </p:nvGraphicFramePr>
        <p:xfrm>
          <a:off x="722058" y="776589"/>
          <a:ext cx="11127045" cy="822960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dirty="0">
                          <a:solidFill>
                            <a:srgbClr val="595959"/>
                          </a:solidFill>
                          <a:effectLst/>
                          <a:latin typeface="Roboto"/>
                        </a:rPr>
                        <a:t>Providing captions and a transcript can help people with hearing impairments to understand video content. It’s also a benefit to people who prefer to read rather than listen.</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dirty="0">
                          <a:solidFill>
                            <a:srgbClr val="595959"/>
                          </a:solidFill>
                          <a:effectLst/>
                          <a:latin typeface="Roboto"/>
                        </a:rPr>
                        <a:t>Captions and transcripts should be provided for all pre-recorded videos. Audio description should be provided if a video includes content that is only presented visually (e.g., on-screen text or actions that are not obvious from the audio).</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dirty="0">
                          <a:solidFill>
                            <a:srgbClr val="595959"/>
                          </a:solidFill>
                          <a:effectLst/>
                          <a:latin typeface="Roboto"/>
                        </a:rPr>
                        <a:t>Transcripts are text versions of the video content, provided as an alternative to watching the video. This benefits people who are deaf-blind, accessing the web using a Braille device, as well as people with technical issues that prevent media from playing.</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dirty="0">
                          <a:solidFill>
                            <a:srgbClr val="595959"/>
                          </a:solidFill>
                          <a:effectLst/>
                          <a:latin typeface="Roboto"/>
                        </a:rPr>
                        <a:t>Audio description is a separate narration track that provides access to any important information that’s otherwise presented only visually. This benefits people who are unable to see the video due to blindness or low vision.</a:t>
                      </a:r>
                      <a:endParaRPr lang="en-US" sz="1800" b="1"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Include Captions, Transcripts, and Audio Options</a:t>
            </a:r>
            <a:endParaRPr lang="en-US" dirty="0"/>
          </a:p>
          <a:p>
            <a:endParaRPr lang="en-US" dirty="0">
              <a:cs typeface="Roboto"/>
            </a:endParaRPr>
          </a:p>
        </p:txBody>
      </p:sp>
    </p:spTree>
    <p:extLst>
      <p:ext uri="{BB962C8B-B14F-4D97-AF65-F5344CB8AC3E}">
        <p14:creationId xmlns:p14="http://schemas.microsoft.com/office/powerpoint/2010/main" val="390328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1674813"/>
            <a:ext cx="9795226" cy="1897062"/>
          </a:xfrm>
        </p:spPr>
        <p:txBody>
          <a:bodyPr rtlCol="0">
            <a:noAutofit/>
          </a:bodyPr>
          <a:lstStyle/>
          <a:p>
            <a:r>
              <a:rPr lang="en-US" sz="7200">
                <a:solidFill>
                  <a:srgbClr val="005E6E"/>
                </a:solidFill>
                <a:latin typeface="Rajdhani"/>
                <a:ea typeface="Roboto"/>
              </a:rPr>
              <a:t>An Introduction</a:t>
            </a:r>
            <a:endParaRPr lang="en-US"/>
          </a:p>
        </p:txBody>
      </p:sp>
      <p:sp>
        <p:nvSpPr>
          <p:cNvPr id="3" name="Title 1">
            <a:extLst>
              <a:ext uri="{FF2B5EF4-FFF2-40B4-BE49-F238E27FC236}">
                <a16:creationId xmlns:a16="http://schemas.microsoft.com/office/drawing/2014/main" id="{A7DEAB58-DF06-0D18-0B7E-30F7C16886C3}"/>
              </a:ext>
            </a:extLst>
          </p:cNvPr>
          <p:cNvSpPr txBox="1">
            <a:spLocks/>
          </p:cNvSpPr>
          <p:nvPr/>
        </p:nvSpPr>
        <p:spPr>
          <a:xfrm>
            <a:off x="487012" y="381424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What to expect in</a:t>
            </a:r>
            <a:br>
              <a:rPr lang="en-US" sz="4000">
                <a:solidFill>
                  <a:srgbClr val="920075"/>
                </a:solidFill>
                <a:latin typeface="Roboto Medium"/>
                <a:ea typeface="Roboto Medium"/>
                <a:cs typeface="Roboto Medium"/>
              </a:rPr>
            </a:br>
            <a:r>
              <a:rPr lang="en-US" sz="4000">
                <a:solidFill>
                  <a:srgbClr val="920075"/>
                </a:solidFill>
                <a:latin typeface="Roboto Medium"/>
                <a:ea typeface="Roboto Medium"/>
                <a:cs typeface="Roboto Medium"/>
              </a:rPr>
              <a:t>this seminar</a:t>
            </a:r>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241114820"/>
              </p:ext>
            </p:extLst>
          </p:nvPr>
        </p:nvGraphicFramePr>
        <p:xfrm>
          <a:off x="722058" y="776589"/>
          <a:ext cx="11127045" cy="630936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dirty="0">
                          <a:solidFill>
                            <a:srgbClr val="1D1D1D"/>
                          </a:solidFill>
                          <a:effectLst/>
                          <a:latin typeface="Roboto"/>
                        </a:rPr>
                        <a:t>Accessible writing is just good writing.</a:t>
                      </a:r>
                      <a:endParaRPr lang="en-US" sz="1800" dirty="0">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dirty="0">
                          <a:solidFill>
                            <a:srgbClr val="1D1D1D"/>
                          </a:solidFill>
                          <a:effectLst/>
                          <a:latin typeface="Roboto"/>
                        </a:rPr>
                        <a:t>Accessible writing benefits everyone.</a:t>
                      </a:r>
                      <a:endParaRPr lang="en-US" sz="1800" b="0" dirty="0">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dirty="0">
                          <a:solidFill>
                            <a:srgbClr val="1D1D1D"/>
                          </a:solidFill>
                          <a:effectLst/>
                          <a:latin typeface="Roboto"/>
                        </a:rPr>
                        <a:t>Everyone skims content. Make it easier for all users to understand.</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dirty="0">
                          <a:solidFill>
                            <a:srgbClr val="1D1D1D"/>
                          </a:solidFill>
                          <a:effectLst/>
                          <a:latin typeface="Roboto"/>
                        </a:rPr>
                        <a:t>Making content accessible is the right thing to do!</a:t>
                      </a:r>
                      <a:endParaRPr lang="en-US" sz="1200" b="0" i="0" u="none" strike="noStrike" noProof="0" dirty="0">
                        <a:solidFill>
                          <a:srgbClr val="1D1D1D"/>
                        </a:solidFill>
                        <a:effectLst/>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Important Takeaways</a:t>
            </a:r>
            <a:endParaRPr lang="en-US" sz="2600" dirty="0">
              <a:cs typeface="Roboto"/>
            </a:endParaRPr>
          </a:p>
          <a:p>
            <a:endParaRPr lang="en-US" dirty="0">
              <a:cs typeface="Roboto"/>
            </a:endParaRPr>
          </a:p>
        </p:txBody>
      </p:sp>
    </p:spTree>
    <p:extLst>
      <p:ext uri="{BB962C8B-B14F-4D97-AF65-F5344CB8AC3E}">
        <p14:creationId xmlns:p14="http://schemas.microsoft.com/office/powerpoint/2010/main" val="153262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23006" y="1856064"/>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Questions?</a:t>
            </a:r>
            <a:endParaRPr lang="en-US" dirty="0"/>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620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endParaRPr lang="en-US" sz="4000" dirty="0">
              <a:solidFill>
                <a:srgbClr val="FBD350"/>
              </a:solidFill>
              <a:latin typeface="Roboto Medium"/>
              <a:ea typeface="Roboto Medium"/>
              <a:cs typeface="Roboto Medium"/>
            </a:endParaRPr>
          </a:p>
        </p:txBody>
      </p:sp>
    </p:spTree>
    <p:extLst>
      <p:ext uri="{BB962C8B-B14F-4D97-AF65-F5344CB8AC3E}">
        <p14:creationId xmlns:p14="http://schemas.microsoft.com/office/powerpoint/2010/main" val="168386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a:latin typeface="Roboto"/>
                <a:ea typeface="Roboto"/>
                <a:cs typeface="Roboto"/>
              </a:rPr>
              <a:t>Agenda</a:t>
            </a:r>
            <a:endParaRPr lang="en-US"/>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1431999263"/>
              </p:ext>
            </p:extLst>
          </p:nvPr>
        </p:nvGraphicFramePr>
        <p:xfrm>
          <a:off x="756954" y="954241"/>
          <a:ext cx="10814193" cy="8809026"/>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04953">
                <a:tc>
                  <a:txBody>
                    <a:bodyPr/>
                    <a:lstStyle/>
                    <a:p>
                      <a:endParaRPr lang="en-US" sz="2000" b="1" i="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682432">
                <a:tc>
                  <a:txBody>
                    <a:bodyPr/>
                    <a:lstStyle/>
                    <a:p>
                      <a:pPr marL="342900" marR="0" indent="0">
                        <a:lnSpc>
                          <a:spcPct val="100000"/>
                        </a:lnSpc>
                        <a:spcBef>
                          <a:spcPts val="600"/>
                        </a:spcBef>
                        <a:spcAft>
                          <a:spcPts val="600"/>
                        </a:spcAft>
                        <a:buClr>
                          <a:srgbClr val="920075"/>
                        </a:buClr>
                        <a:buNone/>
                      </a:pPr>
                      <a:r>
                        <a:rPr lang="en-US" sz="2000" b="1" dirty="0">
                          <a:solidFill>
                            <a:srgbClr val="414042"/>
                          </a:solidFill>
                          <a:effectLst/>
                          <a:latin typeface="Roboto"/>
                          <a:ea typeface="Roboto"/>
                          <a:cs typeface="Times New Roman"/>
                        </a:rPr>
                        <a:t>Guidelines for Accessible Content</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Introduction to Accessible Content</a:t>
                      </a:r>
                      <a:endParaRPr lang="en-US" sz="2000" b="1" dirty="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dirty="0">
                          <a:latin typeface="Roboto"/>
                          <a:ea typeface="Roboto"/>
                          <a:cs typeface="Roboto"/>
                        </a:rPr>
                        <a:t>Categories of Accessibility</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Remediating for Accessibility</a:t>
                      </a:r>
                    </a:p>
                    <a:p>
                      <a:pPr marL="342900" marR="0" lvl="0" indent="0">
                        <a:lnSpc>
                          <a:spcPct val="100000"/>
                        </a:lnSpc>
                        <a:spcBef>
                          <a:spcPts val="600"/>
                        </a:spcBef>
                        <a:spcAft>
                          <a:spcPts val="600"/>
                        </a:spcAft>
                        <a:buNone/>
                      </a:pPr>
                      <a:r>
                        <a:rPr lang="en-US" sz="2000" b="1" dirty="0">
                          <a:solidFill>
                            <a:srgbClr val="414042"/>
                          </a:solidFill>
                          <a:effectLst/>
                          <a:latin typeface="Roboto"/>
                          <a:ea typeface="Roboto"/>
                          <a:cs typeface="Times New Roman"/>
                        </a:rPr>
                        <a:t>Writing Accessible Content</a:t>
                      </a:r>
                      <a:endParaRPr lang="en-US" sz="2000" b="0" dirty="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Plain Language</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Organizing Your Content</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Links</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Alt Text</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Captions and Audio Options</a:t>
                      </a:r>
                    </a:p>
                    <a:p>
                      <a:pPr marL="685800" marR="0" lvl="0" indent="-342900">
                        <a:lnSpc>
                          <a:spcPct val="100000"/>
                        </a:lnSpc>
                        <a:spcBef>
                          <a:spcPts val="6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04953">
                <a:tc>
                  <a:txBody>
                    <a:bodyPr/>
                    <a:lstStyle/>
                    <a:p>
                      <a:pPr marL="0" marR="0" indent="0">
                        <a:lnSpc>
                          <a:spcPct val="100000"/>
                        </a:lnSpc>
                        <a:spcBef>
                          <a:spcPts val="6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04953">
                <a:tc>
                  <a:txBody>
                    <a:bodyPr/>
                    <a:lstStyle/>
                    <a:p>
                      <a:pPr marL="285750" marR="0" indent="0">
                        <a:lnSpc>
                          <a:spcPct val="100000"/>
                        </a:lnSpc>
                        <a:spcBef>
                          <a:spcPts val="6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84603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dirty="0">
                <a:solidFill>
                  <a:srgbClr val="005E6E"/>
                </a:solidFill>
                <a:latin typeface="Rajdhani"/>
                <a:ea typeface="Roboto"/>
              </a:rPr>
              <a:t>Guidelines for</a:t>
            </a:r>
            <a:br>
              <a:rPr lang="en-US" sz="7200" dirty="0">
                <a:solidFill>
                  <a:srgbClr val="005E6E"/>
                </a:solidFill>
                <a:latin typeface="Rajdhani"/>
                <a:ea typeface="Roboto"/>
              </a:rPr>
            </a:br>
            <a:r>
              <a:rPr lang="en-US" sz="7200" dirty="0">
                <a:solidFill>
                  <a:srgbClr val="005E6E"/>
                </a:solidFill>
                <a:latin typeface="Rajdhani"/>
                <a:ea typeface="Roboto"/>
              </a:rPr>
              <a:t>Accessible Content</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So let's get started...</a:t>
            </a:r>
            <a:endParaRPr lang="en-US"/>
          </a:p>
        </p:txBody>
      </p:sp>
    </p:spTree>
    <p:extLst>
      <p:ext uri="{BB962C8B-B14F-4D97-AF65-F5344CB8AC3E}">
        <p14:creationId xmlns:p14="http://schemas.microsoft.com/office/powerpoint/2010/main" val="341382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79089169"/>
              </p:ext>
            </p:extLst>
          </p:nvPr>
        </p:nvGraphicFramePr>
        <p:xfrm>
          <a:off x="719666" y="670277"/>
          <a:ext cx="11127045" cy="92085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dirty="0">
                          <a:solidFill>
                            <a:srgbClr val="414042"/>
                          </a:solidFill>
                          <a:effectLst/>
                          <a:latin typeface="Roboto"/>
                          <a:ea typeface="+mn-ea"/>
                          <a:cs typeface="+mn-cs"/>
                        </a:rPr>
                        <a:t>What is Accessible Content?</a:t>
                      </a:r>
                    </a:p>
                    <a:p>
                      <a:r>
                        <a:rPr lang="en-US" sz="1800" kern="1200" dirty="0">
                          <a:solidFill>
                            <a:srgbClr val="414042"/>
                          </a:solidFill>
                          <a:effectLst/>
                          <a:latin typeface="Roboto"/>
                          <a:ea typeface="+mn-ea"/>
                          <a:cs typeface="+mn-cs"/>
                        </a:rPr>
                        <a:t>Accessible content refers to digital content that is designed to be easily understood, operated, and perceived by a wide range of users, including those with disabilities. This includes people with visual, auditory, motor, cognitive, and neurological impairments.</a:t>
                      </a:r>
                    </a:p>
                    <a:p>
                      <a:endParaRPr lang="en-US" sz="1800" kern="1200" dirty="0">
                        <a:solidFill>
                          <a:srgbClr val="414042"/>
                        </a:solidFill>
                        <a:effectLst/>
                        <a:latin typeface="Roboto"/>
                        <a:ea typeface="+mn-ea"/>
                        <a:cs typeface="+mn-cs"/>
                      </a:endParaRPr>
                    </a:p>
                    <a:p>
                      <a:r>
                        <a:rPr lang="en-US" sz="1800" kern="1200" dirty="0">
                          <a:solidFill>
                            <a:srgbClr val="414042"/>
                          </a:solidFill>
                          <a:effectLst/>
                          <a:latin typeface="Roboto"/>
                          <a:ea typeface="+mn-ea"/>
                          <a:cs typeface="+mn-cs"/>
                        </a:rPr>
                        <a:t>The goal of creating accessible content is to ensure that everyone, regardless of their abilities, can perceive, understand, and interact with the information effectively.</a:t>
                      </a:r>
                    </a:p>
                    <a:p>
                      <a:endParaRPr lang="en-US" sz="1800"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Why it Matters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It’s the right thing to do</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It’s the smart thing to do</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It’s the law</a:t>
                      </a: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lvl="0" indent="0">
                        <a:buFont typeface="Arial" panose="020B0604020202020204" pitchFamily="34" charset="0"/>
                        <a:buNone/>
                      </a:pPr>
                      <a:r>
                        <a:rPr lang="en-US" sz="1800" b="1" kern="1200" dirty="0">
                          <a:solidFill>
                            <a:srgbClr val="414042"/>
                          </a:solidFill>
                          <a:effectLst/>
                          <a:latin typeface="Roboto"/>
                          <a:ea typeface="+mn-ea"/>
                          <a:cs typeface="+mn-cs"/>
                        </a:rPr>
                        <a:t>Important Facts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15% of the population has a disability</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Cognitive disabilities comprise the largest category of disabilities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Good accessibility benefits everyone</a:t>
                      </a: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Introduction to Accessible Content</a:t>
            </a:r>
            <a:endParaRPr lang="en-US" dirty="0"/>
          </a:p>
          <a:p>
            <a:endParaRPr lang="en-US" dirty="0">
              <a:cs typeface="Roboto"/>
            </a:endParaRPr>
          </a:p>
        </p:txBody>
      </p:sp>
    </p:spTree>
    <p:extLst>
      <p:ext uri="{BB962C8B-B14F-4D97-AF65-F5344CB8AC3E}">
        <p14:creationId xmlns:p14="http://schemas.microsoft.com/office/powerpoint/2010/main" val="124715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731652047"/>
              </p:ext>
            </p:extLst>
          </p:nvPr>
        </p:nvGraphicFramePr>
        <p:xfrm>
          <a:off x="722058" y="536700"/>
          <a:ext cx="11127045" cy="905256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Clr>
                          <a:srgbClr val="920075"/>
                        </a:buClr>
                        <a:buNone/>
                      </a:pPr>
                      <a:r>
                        <a:rPr lang="en-US" sz="1800" b="0">
                          <a:solidFill>
                            <a:srgbClr val="414042"/>
                          </a:solidFill>
                          <a:effectLst/>
                          <a:latin typeface="Roboto"/>
                          <a:ea typeface="Roboto"/>
                          <a:cs typeface="Times New Roman"/>
                        </a:rPr>
                        <a:t>Content</a:t>
                      </a:r>
                      <a:r>
                        <a:rPr lang="en-US" sz="1800" b="1">
                          <a:solidFill>
                            <a:srgbClr val="414042"/>
                          </a:solidFill>
                          <a:effectLst/>
                          <a:latin typeface="Roboto"/>
                          <a:ea typeface="Roboto"/>
                          <a:cs typeface="Times New Roman"/>
                        </a:rPr>
                        <a:t> </a:t>
                      </a:r>
                      <a:r>
                        <a:rPr lang="en-US" sz="1800" b="0">
                          <a:solidFill>
                            <a:srgbClr val="414042"/>
                          </a:solidFill>
                          <a:effectLst/>
                          <a:latin typeface="Roboto"/>
                          <a:ea typeface="Roboto"/>
                          <a:cs typeface="Times New Roman"/>
                        </a:rPr>
                        <a:t>must be</a:t>
                      </a:r>
                      <a:r>
                        <a:rPr lang="en-US" sz="1800" b="1">
                          <a:solidFill>
                            <a:srgbClr val="414042"/>
                          </a:solidFill>
                          <a:effectLst/>
                          <a:latin typeface="Roboto"/>
                          <a:ea typeface="Roboto"/>
                          <a:cs typeface="Times New Roman"/>
                        </a:rPr>
                        <a:t> Perceivable, Operable, Understandable, </a:t>
                      </a:r>
                      <a:r>
                        <a:rPr lang="en-US" sz="1800" b="0">
                          <a:solidFill>
                            <a:srgbClr val="414042"/>
                          </a:solidFill>
                          <a:effectLst/>
                          <a:latin typeface="Roboto"/>
                          <a:ea typeface="Roboto"/>
                          <a:cs typeface="Times New Roman"/>
                        </a:rPr>
                        <a:t>and</a:t>
                      </a:r>
                      <a:r>
                        <a:rPr lang="en-US" sz="1800" b="1">
                          <a:solidFill>
                            <a:srgbClr val="414042"/>
                          </a:solidFill>
                          <a:effectLst/>
                          <a:latin typeface="Roboto"/>
                          <a:ea typeface="Roboto"/>
                          <a:cs typeface="Times New Roman"/>
                        </a:rPr>
                        <a:t> Robust (POUR).</a:t>
                      </a:r>
                    </a:p>
                    <a:p>
                      <a:pPr marL="457200" marR="0" lvl="0" indent="-457200" algn="l">
                        <a:lnSpc>
                          <a:spcPct val="100000"/>
                        </a:lnSpc>
                        <a:spcBef>
                          <a:spcPts val="1200"/>
                        </a:spcBef>
                        <a:spcAft>
                          <a:spcPts val="600"/>
                        </a:spcAft>
                        <a:buClr>
                          <a:srgbClr val="920075"/>
                        </a:buClr>
                        <a:buAutoNum type="arabicPeriod"/>
                      </a:pPr>
                      <a:r>
                        <a:rPr lang="en-US" sz="1800" b="1">
                          <a:solidFill>
                            <a:srgbClr val="414042"/>
                          </a:solidFill>
                          <a:effectLst/>
                          <a:latin typeface="Roboto"/>
                          <a:ea typeface="Roboto"/>
                          <a:cs typeface="Times New Roman"/>
                        </a:rPr>
                        <a:t>Perceivable</a:t>
                      </a:r>
                      <a:br>
                        <a:rPr lang="en-US" sz="1800" b="1">
                          <a:solidFill>
                            <a:srgbClr val="414042"/>
                          </a:solidFill>
                          <a:effectLst/>
                          <a:latin typeface="Roboto"/>
                          <a:ea typeface="Roboto"/>
                          <a:cs typeface="Times New Roman"/>
                        </a:rPr>
                      </a:br>
                      <a:r>
                        <a:rPr lang="en-US" sz="1800" b="0" i="0" u="none" strike="noStrike" noProof="0">
                          <a:solidFill>
                            <a:srgbClr val="000000"/>
                          </a:solidFill>
                          <a:effectLst/>
                          <a:latin typeface="Roboto"/>
                        </a:rPr>
                        <a:t>Information and user interface components must be presented to users in ways they can perceive. This means that users must be able to comprehend the information being depicted with </a:t>
                      </a:r>
                      <a:r>
                        <a:rPr lang="en-US" sz="1800" b="0" i="1" u="none" strike="noStrike" noProof="0">
                          <a:solidFill>
                            <a:srgbClr val="000000"/>
                          </a:solidFill>
                          <a:effectLst/>
                          <a:latin typeface="Roboto"/>
                        </a:rPr>
                        <a:t>at least one</a:t>
                      </a:r>
                      <a:r>
                        <a:rPr lang="en-US" sz="1800" b="0" i="0" u="none" strike="noStrike" noProof="0">
                          <a:solidFill>
                            <a:srgbClr val="000000"/>
                          </a:solidFill>
                          <a:effectLst/>
                          <a:latin typeface="Roboto"/>
                        </a:rPr>
                        <a:t> of their senses (the more ways, the better).</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Operable</a:t>
                      </a:r>
                      <a:br>
                        <a:rPr lang="en-US" sz="1800" b="1" i="0" u="none" strike="noStrike" noProof="0">
                          <a:solidFill>
                            <a:srgbClr val="000000"/>
                          </a:solidFill>
                          <a:effectLst/>
                          <a:latin typeface="Roboto"/>
                        </a:rPr>
                      </a:br>
                      <a:r>
                        <a:rPr lang="en-US" sz="1800" b="0" i="0" u="none" strike="noStrike" noProof="0">
                          <a:solidFill>
                            <a:srgbClr val="000000"/>
                          </a:solidFill>
                          <a:effectLst/>
                          <a:latin typeface="Roboto"/>
                        </a:rPr>
                        <a:t>User interface components and navigation must be operable. If a user cannot in any way perform an action, that action cannot be a required part of the interface.</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Understandable</a:t>
                      </a:r>
                      <a:br>
                        <a:rPr lang="en-US" sz="1800" b="1" i="0" u="none" strike="noStrike" noProof="0">
                          <a:solidFill>
                            <a:srgbClr val="000000"/>
                          </a:solidFill>
                          <a:effectLst/>
                          <a:latin typeface="Roboto"/>
                        </a:rPr>
                      </a:br>
                      <a:r>
                        <a:rPr lang="en-US" sz="1800" b="0" i="0" u="none" strike="noStrike" noProof="0">
                          <a:solidFill>
                            <a:srgbClr val="000000"/>
                          </a:solidFill>
                          <a:effectLst/>
                          <a:latin typeface="Roboto"/>
                        </a:rPr>
                        <a:t>Information and the operation of a user interface must be understandable: Users must be able to understand the information as well as the operation of the user interface.</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Robust</a:t>
                      </a:r>
                      <a:br>
                        <a:rPr lang="en-US" sz="1800" b="1" i="0" u="none" strike="noStrike" noProof="0">
                          <a:solidFill>
                            <a:srgbClr val="000000"/>
                          </a:solidFill>
                          <a:effectLst/>
                          <a:latin typeface="Roboto"/>
                        </a:rPr>
                      </a:br>
                      <a:r>
                        <a:rPr lang="en-US" sz="1800" b="0" i="0" u="none" strike="noStrike" noProof="0">
                          <a:solidFill>
                            <a:srgbClr val="000000"/>
                          </a:solidFill>
                          <a:effectLst/>
                          <a:latin typeface="Roboto"/>
                        </a:rPr>
                        <a:t>Content must be robust enough that it can be interpreted reliably by a wide variety of user agents, including assistive technologies: As technologies and user agents evolve, the content should remain accessible.</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523220"/>
          </a:xfrm>
        </p:spPr>
        <p:txBody>
          <a:bodyPr vert="horz" lIns="91440" tIns="45720" rIns="91440" bIns="45720" rtlCol="0" anchor="t">
            <a:normAutofit/>
          </a:bodyPr>
          <a:lstStyle/>
          <a:p>
            <a:r>
              <a:rPr lang="en-US" sz="2600" dirty="0">
                <a:latin typeface="Roboto"/>
                <a:ea typeface="Roboto"/>
                <a:cs typeface="Roboto"/>
              </a:rPr>
              <a:t>Four Major Categories of Accessibility</a:t>
            </a:r>
            <a:endParaRPr lang="en-US" dirty="0"/>
          </a:p>
          <a:p>
            <a:endParaRPr lang="en-US" dirty="0">
              <a:cs typeface="Roboto"/>
            </a:endParaRPr>
          </a:p>
        </p:txBody>
      </p:sp>
    </p:spTree>
    <p:extLst>
      <p:ext uri="{BB962C8B-B14F-4D97-AF65-F5344CB8AC3E}">
        <p14:creationId xmlns:p14="http://schemas.microsoft.com/office/powerpoint/2010/main" val="95705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338799194"/>
              </p:ext>
            </p:extLst>
          </p:nvPr>
        </p:nvGraphicFramePr>
        <p:xfrm>
          <a:off x="722058" y="536700"/>
          <a:ext cx="11127045" cy="912876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Clr>
                          <a:srgbClr val="920075"/>
                        </a:buClr>
                        <a:buNone/>
                      </a:pPr>
                      <a:r>
                        <a:rPr lang="en-US" sz="1800" b="0" dirty="0">
                          <a:solidFill>
                            <a:srgbClr val="414042"/>
                          </a:solidFill>
                          <a:effectLst/>
                          <a:latin typeface="Roboto"/>
                          <a:ea typeface="Roboto"/>
                          <a:cs typeface="Times New Roman"/>
                        </a:rPr>
                        <a:t>Content</a:t>
                      </a:r>
                      <a:r>
                        <a:rPr lang="en-US" sz="1800" b="1" dirty="0">
                          <a:solidFill>
                            <a:srgbClr val="414042"/>
                          </a:solidFill>
                          <a:effectLst/>
                          <a:latin typeface="Roboto"/>
                          <a:ea typeface="Roboto"/>
                          <a:cs typeface="Times New Roman"/>
                        </a:rPr>
                        <a:t> </a:t>
                      </a:r>
                      <a:r>
                        <a:rPr lang="en-US" sz="1800" b="0" dirty="0">
                          <a:solidFill>
                            <a:srgbClr val="414042"/>
                          </a:solidFill>
                          <a:effectLst/>
                          <a:latin typeface="Roboto"/>
                          <a:ea typeface="Roboto"/>
                          <a:cs typeface="Times New Roman"/>
                        </a:rPr>
                        <a:t>must be</a:t>
                      </a:r>
                      <a:r>
                        <a:rPr lang="en-US" sz="1800" b="1" dirty="0">
                          <a:solidFill>
                            <a:srgbClr val="414042"/>
                          </a:solidFill>
                          <a:effectLst/>
                          <a:latin typeface="Roboto"/>
                          <a:ea typeface="Roboto"/>
                          <a:cs typeface="Times New Roman"/>
                        </a:rPr>
                        <a:t> Perceivable, Operable, Understandable, </a:t>
                      </a:r>
                      <a:r>
                        <a:rPr lang="en-US" sz="1800" b="0" dirty="0">
                          <a:solidFill>
                            <a:srgbClr val="414042"/>
                          </a:solidFill>
                          <a:effectLst/>
                          <a:latin typeface="Roboto"/>
                          <a:ea typeface="Roboto"/>
                          <a:cs typeface="Times New Roman"/>
                        </a:rPr>
                        <a:t>and</a:t>
                      </a:r>
                      <a:r>
                        <a:rPr lang="en-US" sz="1800" b="1" dirty="0">
                          <a:solidFill>
                            <a:srgbClr val="414042"/>
                          </a:solidFill>
                          <a:effectLst/>
                          <a:latin typeface="Roboto"/>
                          <a:ea typeface="Roboto"/>
                          <a:cs typeface="Times New Roman"/>
                        </a:rPr>
                        <a:t> Robust (POUR).</a:t>
                      </a:r>
                    </a:p>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Perceivable</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Provide text alternatives for non-text content like images.         </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Offer captions or text summaries for audio content and video content.</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Design content to be easy to read and listened to.</a:t>
                      </a:r>
                    </a:p>
                    <a:p>
                      <a:pPr marL="457200" marR="0" lvl="0" indent="-457200" algn="l">
                        <a:lnSpc>
                          <a:spcPct val="100000"/>
                        </a:lnSpc>
                        <a:spcBef>
                          <a:spcPts val="1200"/>
                        </a:spcBef>
                        <a:spcAft>
                          <a:spcPts val="600"/>
                        </a:spcAft>
                        <a:buClr>
                          <a:srgbClr val="920075"/>
                        </a:buClr>
                        <a:buAutoNum type="arabicPeriod"/>
                      </a:pPr>
                      <a:r>
                        <a:rPr lang="en-US" sz="1800" b="1" i="0" u="none" strike="noStrike" noProof="0" dirty="0">
                          <a:solidFill>
                            <a:srgbClr val="000000"/>
                          </a:solidFill>
                          <a:effectLst/>
                          <a:latin typeface="Roboto"/>
                        </a:rPr>
                        <a:t>Operable</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All functionality should be available using just a keyboard.         </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The purpose of each hyperlink can be determined from the link text alone.</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Help users navigate and find content as much as possible.</a:t>
                      </a:r>
                    </a:p>
                    <a:p>
                      <a:pPr marL="457200" marR="0" lvl="0" indent="-457200" algn="l">
                        <a:lnSpc>
                          <a:spcPct val="100000"/>
                        </a:lnSpc>
                        <a:spcBef>
                          <a:spcPts val="1200"/>
                        </a:spcBef>
                        <a:spcAft>
                          <a:spcPts val="600"/>
                        </a:spcAft>
                        <a:buClr>
                          <a:srgbClr val="920075"/>
                        </a:buClr>
                        <a:buAutoNum type="arabicPeriod"/>
                      </a:pPr>
                      <a:r>
                        <a:rPr lang="en-US" sz="1800" b="1" i="0" u="none" strike="noStrike" noProof="0" dirty="0">
                          <a:solidFill>
                            <a:srgbClr val="000000"/>
                          </a:solidFill>
                          <a:effectLst/>
                          <a:latin typeface="Roboto"/>
                        </a:rPr>
                        <a:t>Understandable</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Make text content readable and understandable.</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Web pages should appear and operate in predictable ways.</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Help users avoid and correct mistakes when entering input.</a:t>
                      </a:r>
                    </a:p>
                    <a:p>
                      <a:pPr marL="457200" marR="0" lvl="0" indent="-457200" algn="l">
                        <a:lnSpc>
                          <a:spcPct val="100000"/>
                        </a:lnSpc>
                        <a:spcBef>
                          <a:spcPts val="1200"/>
                        </a:spcBef>
                        <a:spcAft>
                          <a:spcPts val="600"/>
                        </a:spcAft>
                        <a:buClr>
                          <a:srgbClr val="920075"/>
                        </a:buClr>
                        <a:buAutoNum type="arabicPeriod"/>
                      </a:pPr>
                      <a:r>
                        <a:rPr lang="en-US" sz="1800" b="1" i="0" u="none" strike="noStrike" noProof="0" dirty="0">
                          <a:solidFill>
                            <a:srgbClr val="000000"/>
                          </a:solidFill>
                          <a:effectLst/>
                          <a:latin typeface="Roboto"/>
                        </a:rPr>
                        <a:t>Robust</a:t>
                      </a:r>
                    </a:p>
                    <a:p>
                      <a:pPr marL="914400" marR="0" lvl="1" indent="-457200" algn="l">
                        <a:lnSpc>
                          <a:spcPct val="100000"/>
                        </a:lnSpc>
                        <a:spcBef>
                          <a:spcPts val="0"/>
                        </a:spcBef>
                        <a:spcAft>
                          <a:spcPts val="0"/>
                        </a:spcAft>
                        <a:buClr>
                          <a:srgbClr val="920075"/>
                        </a:buClr>
                        <a:buFont typeface="Arial" panose="020B0604020202020204" pitchFamily="34" charset="0"/>
                        <a:buChar char="•"/>
                      </a:pPr>
                      <a:r>
                        <a:rPr lang="en-US" sz="1800" b="0" i="0" u="none" strike="noStrike" noProof="0" dirty="0">
                          <a:solidFill>
                            <a:srgbClr val="000000"/>
                          </a:solidFill>
                          <a:effectLst/>
                          <a:latin typeface="Roboto"/>
                        </a:rPr>
                        <a:t>Provide maximum compatibility with as many web browsers as possible.</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523220"/>
          </a:xfrm>
        </p:spPr>
        <p:txBody>
          <a:bodyPr vert="horz" lIns="91440" tIns="45720" rIns="91440" bIns="45720" rtlCol="0" anchor="t">
            <a:normAutofit/>
          </a:bodyPr>
          <a:lstStyle/>
          <a:p>
            <a:r>
              <a:rPr lang="en-US" sz="2600" dirty="0">
                <a:latin typeface="Roboto"/>
                <a:ea typeface="Roboto"/>
                <a:cs typeface="Roboto"/>
              </a:rPr>
              <a:t>Four Major Categories of Accessibility</a:t>
            </a:r>
            <a:endParaRPr lang="en-US" dirty="0"/>
          </a:p>
          <a:p>
            <a:endParaRPr lang="en-US" dirty="0">
              <a:cs typeface="Roboto"/>
            </a:endParaRPr>
          </a:p>
        </p:txBody>
      </p:sp>
    </p:spTree>
    <p:extLst>
      <p:ext uri="{BB962C8B-B14F-4D97-AF65-F5344CB8AC3E}">
        <p14:creationId xmlns:p14="http://schemas.microsoft.com/office/powerpoint/2010/main" val="79120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Writing Accessible Content</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2153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122998134"/>
              </p:ext>
            </p:extLst>
          </p:nvPr>
        </p:nvGraphicFramePr>
        <p:xfrm>
          <a:off x="722058" y="536700"/>
          <a:ext cx="11127045" cy="762000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457200" marR="0" lvl="0" indent="-457200" algn="l">
                        <a:lnSpc>
                          <a:spcPct val="100000"/>
                        </a:lnSpc>
                        <a:spcBef>
                          <a:spcPts val="1200"/>
                        </a:spcBef>
                        <a:spcAft>
                          <a:spcPts val="600"/>
                        </a:spcAft>
                        <a:buClr>
                          <a:srgbClr val="920075"/>
                        </a:buClr>
                        <a:buAutoNum type="arabicPeriod"/>
                      </a:pPr>
                      <a:r>
                        <a:rPr lang="en-US" sz="1600" b="1" dirty="0">
                          <a:solidFill>
                            <a:srgbClr val="414042"/>
                          </a:solidFill>
                          <a:effectLst/>
                          <a:latin typeface="Roboto"/>
                          <a:ea typeface="Roboto"/>
                          <a:cs typeface="Times New Roman"/>
                        </a:rPr>
                        <a:t>Use Plain Language</a:t>
                      </a:r>
                      <a:br>
                        <a:rPr lang="en-US" sz="1600" b="1" dirty="0">
                          <a:solidFill>
                            <a:srgbClr val="414042"/>
                          </a:solidFill>
                          <a:effectLst/>
                          <a:latin typeface="Roboto"/>
                          <a:ea typeface="Roboto"/>
                          <a:cs typeface="Times New Roman"/>
                        </a:rPr>
                      </a:br>
                      <a:r>
                        <a:rPr lang="en-US" sz="1600" b="0" dirty="0">
                          <a:solidFill>
                            <a:srgbClr val="414042"/>
                          </a:solidFill>
                          <a:effectLst/>
                          <a:latin typeface="Roboto"/>
                          <a:ea typeface="Roboto"/>
                          <a:cs typeface="Times New Roman"/>
                        </a:rPr>
                        <a:t>Your audience should be able to understand what you’re saying the first time they read your content.</a:t>
                      </a:r>
                    </a:p>
                    <a:p>
                      <a:pPr marL="457200" marR="0" lvl="0" indent="-457200" algn="l">
                        <a:lnSpc>
                          <a:spcPct val="100000"/>
                        </a:lnSpc>
                        <a:spcBef>
                          <a:spcPts val="1200"/>
                        </a:spcBef>
                        <a:spcAft>
                          <a:spcPts val="600"/>
                        </a:spcAft>
                        <a:buClr>
                          <a:srgbClr val="920075"/>
                        </a:buClr>
                        <a:buAutoNum type="arabicPeriod"/>
                      </a:pPr>
                      <a:r>
                        <a:rPr lang="en-US" sz="1600" b="1" dirty="0">
                          <a:solidFill>
                            <a:srgbClr val="414042"/>
                          </a:solidFill>
                          <a:effectLst/>
                          <a:latin typeface="Roboto"/>
                          <a:ea typeface="Roboto"/>
                          <a:cs typeface="Times New Roman"/>
                        </a:rPr>
                        <a:t>Organize Your Content</a:t>
                      </a:r>
                      <a:br>
                        <a:rPr lang="en-US" sz="1600" b="1" dirty="0">
                          <a:solidFill>
                            <a:srgbClr val="414042"/>
                          </a:solidFill>
                          <a:effectLst/>
                          <a:latin typeface="Roboto"/>
                          <a:ea typeface="Roboto"/>
                          <a:cs typeface="Times New Roman"/>
                        </a:rPr>
                      </a:br>
                      <a:r>
                        <a:rPr lang="en-US" sz="1600" b="0" dirty="0">
                          <a:solidFill>
                            <a:srgbClr val="414042"/>
                          </a:solidFill>
                          <a:effectLst/>
                          <a:latin typeface="Roboto"/>
                          <a:ea typeface="Roboto"/>
                          <a:cs typeface="Times New Roman"/>
                        </a:rPr>
                        <a:t>Use titles, headers, and bulleted lists to break up content, making it easier for readers to skim.</a:t>
                      </a:r>
                    </a:p>
                    <a:p>
                      <a:pPr marL="457200" marR="0" lvl="0" indent="-457200" algn="l">
                        <a:lnSpc>
                          <a:spcPct val="100000"/>
                        </a:lnSpc>
                        <a:spcBef>
                          <a:spcPts val="1200"/>
                        </a:spcBef>
                        <a:spcAft>
                          <a:spcPts val="600"/>
                        </a:spcAft>
                        <a:buClr>
                          <a:srgbClr val="920075"/>
                        </a:buClr>
                        <a:buAutoNum type="arabicPeriod"/>
                      </a:pPr>
                      <a:r>
                        <a:rPr lang="en-US" sz="1600" b="1" dirty="0">
                          <a:solidFill>
                            <a:srgbClr val="414042"/>
                          </a:solidFill>
                          <a:effectLst/>
                          <a:latin typeface="Roboto"/>
                          <a:ea typeface="Roboto"/>
                          <a:cs typeface="Times New Roman"/>
                        </a:rPr>
                        <a:t>Use Meaningful Link Text</a:t>
                      </a:r>
                      <a:br>
                        <a:rPr lang="en-US" sz="1600" b="1" dirty="0">
                          <a:solidFill>
                            <a:srgbClr val="414042"/>
                          </a:solidFill>
                          <a:effectLst/>
                          <a:latin typeface="Roboto"/>
                          <a:ea typeface="Roboto"/>
                          <a:cs typeface="Times New Roman"/>
                        </a:rPr>
                      </a:br>
                      <a:r>
                        <a:rPr lang="en-US" sz="1600" b="0" dirty="0">
                          <a:solidFill>
                            <a:srgbClr val="414042"/>
                          </a:solidFill>
                          <a:effectLst/>
                          <a:latin typeface="Roboto"/>
                          <a:ea typeface="Roboto"/>
                          <a:cs typeface="Times New Roman"/>
                        </a:rPr>
                        <a:t>To avoid confusion, links should make sense out of context, meaning someone can understand what’s behind the link based on which words are used,</a:t>
                      </a:r>
                    </a:p>
                    <a:p>
                      <a:pPr marL="457200" marR="0" lvl="0" indent="-457200" algn="l">
                        <a:lnSpc>
                          <a:spcPct val="100000"/>
                        </a:lnSpc>
                        <a:spcBef>
                          <a:spcPts val="1200"/>
                        </a:spcBef>
                        <a:spcAft>
                          <a:spcPts val="600"/>
                        </a:spcAft>
                        <a:buClr>
                          <a:srgbClr val="920075"/>
                        </a:buClr>
                        <a:buAutoNum type="arabicPeriod"/>
                      </a:pPr>
                      <a:r>
                        <a:rPr lang="en-US" sz="1600" b="1" dirty="0">
                          <a:solidFill>
                            <a:srgbClr val="414042"/>
                          </a:solidFill>
                          <a:effectLst/>
                          <a:latin typeface="Roboto"/>
                          <a:ea typeface="Roboto"/>
                          <a:cs typeface="Times New Roman"/>
                        </a:rPr>
                        <a:t>Write Descriptive Alt Text</a:t>
                      </a:r>
                      <a:br>
                        <a:rPr lang="en-US" sz="1600" b="1" dirty="0">
                          <a:solidFill>
                            <a:srgbClr val="414042"/>
                          </a:solidFill>
                          <a:effectLst/>
                          <a:latin typeface="Roboto"/>
                          <a:ea typeface="Roboto"/>
                          <a:cs typeface="Times New Roman"/>
                        </a:rPr>
                      </a:br>
                      <a:r>
                        <a:rPr lang="en-US" sz="1600" b="0" dirty="0">
                          <a:solidFill>
                            <a:srgbClr val="414042"/>
                          </a:solidFill>
                          <a:effectLst/>
                          <a:latin typeface="Roboto"/>
                          <a:ea typeface="Roboto"/>
                          <a:cs typeface="Times New Roman"/>
                        </a:rPr>
                        <a:t>Create alt text that’s descriptive enough for a user to imagine what the image looks like.</a:t>
                      </a:r>
                    </a:p>
                    <a:p>
                      <a:pPr marL="457200" marR="0" lvl="0" indent="-457200" algn="l">
                        <a:lnSpc>
                          <a:spcPct val="100000"/>
                        </a:lnSpc>
                        <a:spcBef>
                          <a:spcPts val="1200"/>
                        </a:spcBef>
                        <a:spcAft>
                          <a:spcPts val="600"/>
                        </a:spcAft>
                        <a:buClr>
                          <a:srgbClr val="920075"/>
                        </a:buClr>
                        <a:buAutoNum type="arabicPeriod"/>
                      </a:pPr>
                      <a:r>
                        <a:rPr lang="en-US" sz="1600" b="1" dirty="0">
                          <a:solidFill>
                            <a:srgbClr val="414042"/>
                          </a:solidFill>
                          <a:effectLst/>
                          <a:latin typeface="Roboto"/>
                          <a:ea typeface="Roboto"/>
                          <a:cs typeface="Times New Roman"/>
                        </a:rPr>
                        <a:t>Include Captions, Transcripts, and Audio Options</a:t>
                      </a:r>
                      <a:br>
                        <a:rPr lang="en-US" sz="1600" b="1" dirty="0">
                          <a:solidFill>
                            <a:srgbClr val="414042"/>
                          </a:solidFill>
                          <a:effectLst/>
                          <a:latin typeface="Roboto"/>
                          <a:ea typeface="Roboto"/>
                          <a:cs typeface="Times New Roman"/>
                        </a:rPr>
                      </a:br>
                      <a:r>
                        <a:rPr lang="en-US" sz="1600" b="0" dirty="0">
                          <a:solidFill>
                            <a:srgbClr val="414042"/>
                          </a:solidFill>
                          <a:effectLst/>
                          <a:latin typeface="Roboto"/>
                          <a:ea typeface="Roboto"/>
                          <a:cs typeface="Times New Roman"/>
                        </a:rPr>
                        <a:t>The information presented in videos should be available in other formats.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Writing Accessible Content — Five Principles</a:t>
            </a:r>
            <a:endParaRPr lang="en-US" dirty="0"/>
          </a:p>
          <a:p>
            <a:endParaRPr lang="en-US" dirty="0">
              <a:cs typeface="Roboto"/>
            </a:endParaRPr>
          </a:p>
        </p:txBody>
      </p:sp>
    </p:spTree>
    <p:extLst>
      <p:ext uri="{BB962C8B-B14F-4D97-AF65-F5344CB8AC3E}">
        <p14:creationId xmlns:p14="http://schemas.microsoft.com/office/powerpoint/2010/main" val="1177426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0BBB04-633D-4C09-B877-ED8C50342138}">
  <ds:schemaRefs>
    <ds:schemaRef ds:uri="86fb9d63-c47d-40c0-92f6-503b803927cd"/>
    <ds:schemaRef ds:uri="http://purl.org/dc/dcmitype/"/>
    <ds:schemaRef ds:uri="http://purl.org/dc/elements/1.1/"/>
    <ds:schemaRef ds:uri="http://purl.org/dc/terms/"/>
    <ds:schemaRef ds:uri="http://schemas.microsoft.com/office/2006/documentManagement/types"/>
    <ds:schemaRef ds:uri="59bbb2d0-248b-43cb-9d64-2158f2caa57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C538F7-DE25-43DA-A2B2-13D5CB4E0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1691</TotalTime>
  <Words>2207</Words>
  <Application>Microsoft Office PowerPoint</Application>
  <PresentationFormat>Widescreen</PresentationFormat>
  <Paragraphs>215</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An Introduction</vt:lpstr>
      <vt:lpstr>PowerPoint Presentation</vt:lpstr>
      <vt:lpstr>Guidelines for Accessible Content</vt:lpstr>
      <vt:lpstr>PowerPoint Presentation</vt:lpstr>
      <vt:lpstr>PowerPoint Presentation</vt:lpstr>
      <vt:lpstr>PowerPoint Presentation</vt:lpstr>
      <vt:lpstr>Writing Accessible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lastModifiedBy>Hall, Anna (VITA)</cp:lastModifiedBy>
  <cp:revision>12</cp:revision>
  <dcterms:created xsi:type="dcterms:W3CDTF">2023-04-17T13:28:59Z</dcterms:created>
  <dcterms:modified xsi:type="dcterms:W3CDTF">2024-04-29T15:58:32Z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